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57" r:id="rId3"/>
    <p:sldId id="258" r:id="rId4"/>
    <p:sldId id="259" r:id="rId5"/>
    <p:sldId id="260" r:id="rId6"/>
    <p:sldId id="261" r:id="rId7"/>
    <p:sldId id="270" r:id="rId8"/>
    <p:sldId id="273" r:id="rId9"/>
    <p:sldId id="272" r:id="rId10"/>
    <p:sldId id="274" r:id="rId11"/>
    <p:sldId id="262" r:id="rId12"/>
    <p:sldId id="263" r:id="rId13"/>
    <p:sldId id="269" r:id="rId14"/>
    <p:sldId id="264" r:id="rId15"/>
    <p:sldId id="266" r:id="rId16"/>
    <p:sldId id="265" r:id="rId17"/>
    <p:sldId id="271" r:id="rId18"/>
    <p:sldId id="275" r:id="rId19"/>
    <p:sldId id="268" r:id="rId20"/>
    <p:sldId id="276"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23" autoAdjust="0"/>
  </p:normalViewPr>
  <p:slideViewPr>
    <p:cSldViewPr>
      <p:cViewPr varScale="1">
        <p:scale>
          <a:sx n="96" d="100"/>
          <a:sy n="96" d="100"/>
        </p:scale>
        <p:origin x="-2064" y="-96"/>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3408" y="384"/>
      </p:cViewPr>
      <p:guideLst>
        <p:guide orient="horz" pos="3024"/>
        <p:guide pos="23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69920" cy="480060"/>
          </a:xfrm>
          <a:prstGeom prst="rect">
            <a:avLst/>
          </a:prstGeom>
        </p:spPr>
        <p:txBody>
          <a:bodyPr vert="horz" lIns="96634" tIns="48317" rIns="96634" bIns="48317" rtlCol="0"/>
          <a:lstStyle>
            <a:lvl1pPr algn="l">
              <a:defRPr sz="1200"/>
            </a:lvl1pPr>
          </a:lstStyle>
          <a:p>
            <a:endParaRPr lang="en-US" dirty="0"/>
          </a:p>
        </p:txBody>
      </p:sp>
      <p:sp>
        <p:nvSpPr>
          <p:cNvPr id="3" name="Date Placeholder 2"/>
          <p:cNvSpPr>
            <a:spLocks noGrp="1"/>
          </p:cNvSpPr>
          <p:nvPr>
            <p:ph type="dt" idx="1"/>
          </p:nvPr>
        </p:nvSpPr>
        <p:spPr>
          <a:xfrm>
            <a:off x="4143587" y="3"/>
            <a:ext cx="3169920" cy="480060"/>
          </a:xfrm>
          <a:prstGeom prst="rect">
            <a:avLst/>
          </a:prstGeom>
        </p:spPr>
        <p:txBody>
          <a:bodyPr vert="horz" lIns="96634" tIns="48317" rIns="96634" bIns="48317" rtlCol="0"/>
          <a:lstStyle>
            <a:lvl1pPr algn="r">
              <a:defRPr sz="1200"/>
            </a:lvl1pPr>
          </a:lstStyle>
          <a:p>
            <a:fld id="{21AACB2C-6FBE-45AD-BE9E-0A4B91C38C2D}" type="datetimeFigureOut">
              <a:rPr lang="en-US" smtClean="0"/>
              <a:t>2/14/2020</a:t>
            </a:fld>
            <a:endParaRPr lang="en-US" dirty="0"/>
          </a:p>
        </p:txBody>
      </p:sp>
      <p:sp>
        <p:nvSpPr>
          <p:cNvPr id="4" name="Slide Image Placeholder 3"/>
          <p:cNvSpPr>
            <a:spLocks noGrp="1" noRot="1" noChangeAspect="1"/>
          </p:cNvSpPr>
          <p:nvPr>
            <p:ph type="sldImg" idx="2"/>
          </p:nvPr>
        </p:nvSpPr>
        <p:spPr>
          <a:xfrm>
            <a:off x="1257300" y="722313"/>
            <a:ext cx="4802188"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2" y="4560572"/>
            <a:ext cx="5852160" cy="4320540"/>
          </a:xfrm>
          <a:prstGeom prst="rect">
            <a:avLst/>
          </a:prstGeom>
        </p:spPr>
        <p:txBody>
          <a:bodyPr vert="horz" lIns="96634" tIns="48317" rIns="96634" bIns="483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6"/>
            <a:ext cx="3169920" cy="480060"/>
          </a:xfrm>
          <a:prstGeom prst="rect">
            <a:avLst/>
          </a:prstGeom>
        </p:spPr>
        <p:txBody>
          <a:bodyPr vert="horz" lIns="96634" tIns="48317" rIns="96634" bIns="483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34" tIns="48317" rIns="96634" bIns="48317" rtlCol="0" anchor="b"/>
          <a:lstStyle>
            <a:lvl1pPr algn="r">
              <a:defRPr sz="1200"/>
            </a:lvl1pPr>
          </a:lstStyle>
          <a:p>
            <a:fld id="{A0A5F323-8863-452F-9323-1951D6AC5CC3}" type="slidenum">
              <a:rPr lang="en-US" smtClean="0"/>
              <a:t>‹#›</a:t>
            </a:fld>
            <a:endParaRPr lang="en-US" dirty="0"/>
          </a:p>
        </p:txBody>
      </p:sp>
    </p:spTree>
    <p:extLst>
      <p:ext uri="{BB962C8B-B14F-4D97-AF65-F5344CB8AC3E}">
        <p14:creationId xmlns:p14="http://schemas.microsoft.com/office/powerpoint/2010/main" val="146906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Welcome and thank you for attending this exciting presentation of Understanding Financial Statements!</a:t>
            </a:r>
          </a:p>
        </p:txBody>
      </p:sp>
      <p:sp>
        <p:nvSpPr>
          <p:cNvPr id="4" name="Slide Number Placeholder 3"/>
          <p:cNvSpPr>
            <a:spLocks noGrp="1"/>
          </p:cNvSpPr>
          <p:nvPr>
            <p:ph type="sldNum" sz="quarter" idx="10"/>
          </p:nvPr>
        </p:nvSpPr>
        <p:spPr/>
        <p:txBody>
          <a:bodyPr/>
          <a:lstStyle/>
          <a:p>
            <a:fld id="{A0A5F323-8863-452F-9323-1951D6AC5CC3}" type="slidenum">
              <a:rPr lang="en-US" smtClean="0"/>
              <a:t>1</a:t>
            </a:fld>
            <a:endParaRPr lang="en-US" dirty="0"/>
          </a:p>
        </p:txBody>
      </p:sp>
    </p:spTree>
    <p:extLst>
      <p:ext uri="{BB962C8B-B14F-4D97-AF65-F5344CB8AC3E}">
        <p14:creationId xmlns:p14="http://schemas.microsoft.com/office/powerpoint/2010/main" val="1788097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44">
              <a:defRPr/>
            </a:pPr>
            <a:r>
              <a:rPr lang="en-US" sz="2600" dirty="0" smtClean="0"/>
              <a:t> </a:t>
            </a:r>
            <a:endParaRPr lang="en-US" b="1" u="sng" dirty="0" smtClean="0"/>
          </a:p>
          <a:p>
            <a:endParaRPr lang="en-US" dirty="0"/>
          </a:p>
        </p:txBody>
      </p:sp>
      <p:sp>
        <p:nvSpPr>
          <p:cNvPr id="4" name="Slide Number Placeholder 3"/>
          <p:cNvSpPr>
            <a:spLocks noGrp="1"/>
          </p:cNvSpPr>
          <p:nvPr>
            <p:ph type="sldNum" sz="quarter" idx="10"/>
          </p:nvPr>
        </p:nvSpPr>
        <p:spPr/>
        <p:txBody>
          <a:bodyPr/>
          <a:lstStyle/>
          <a:p>
            <a:fld id="{A0A5F323-8863-452F-9323-1951D6AC5CC3}" type="slidenum">
              <a:rPr lang="en-US" smtClean="0"/>
              <a:t>10</a:t>
            </a:fld>
            <a:endParaRPr lang="en-US" dirty="0"/>
          </a:p>
        </p:txBody>
      </p:sp>
    </p:spTree>
    <p:extLst>
      <p:ext uri="{BB962C8B-B14F-4D97-AF65-F5344CB8AC3E}">
        <p14:creationId xmlns:p14="http://schemas.microsoft.com/office/powerpoint/2010/main" val="2709288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38363" y="319088"/>
            <a:ext cx="3121025" cy="2341562"/>
          </a:xfrm>
        </p:spPr>
      </p:sp>
      <p:sp>
        <p:nvSpPr>
          <p:cNvPr id="3" name="Notes Placeholder 2"/>
          <p:cNvSpPr>
            <a:spLocks noGrp="1"/>
          </p:cNvSpPr>
          <p:nvPr>
            <p:ph type="body" idx="1"/>
          </p:nvPr>
        </p:nvSpPr>
        <p:spPr>
          <a:xfrm>
            <a:off x="325122" y="2880360"/>
            <a:ext cx="6664960" cy="6160770"/>
          </a:xfrm>
        </p:spPr>
        <p:txBody>
          <a:bodyPr/>
          <a:lstStyle/>
          <a:p>
            <a:r>
              <a:rPr lang="en-US" sz="1700" b="1" u="sng" dirty="0">
                <a:solidFill>
                  <a:srgbClr val="FF0000"/>
                </a:solidFill>
              </a:rPr>
              <a:t>There should be no Negative Amounts on the Balance Sheet, </a:t>
            </a:r>
            <a:r>
              <a:rPr lang="en-US" sz="1700" dirty="0">
                <a:solidFill>
                  <a:srgbClr val="FF0000"/>
                </a:solidFill>
              </a:rPr>
              <a:t>if there are negative amounts, errors are being made in recording transactions.</a:t>
            </a:r>
          </a:p>
          <a:p>
            <a:endParaRPr lang="en-US" sz="1000" dirty="0">
              <a:solidFill>
                <a:srgbClr val="FF0000"/>
              </a:solidFill>
            </a:endParaRPr>
          </a:p>
          <a:p>
            <a:r>
              <a:rPr lang="en-US" sz="1700" dirty="0">
                <a:solidFill>
                  <a:srgbClr val="FF0000"/>
                </a:solidFill>
              </a:rPr>
              <a:t>Liability Accounts should be somewhat stable. </a:t>
            </a:r>
          </a:p>
          <a:p>
            <a:endParaRPr lang="en-US" sz="1000" dirty="0">
              <a:solidFill>
                <a:srgbClr val="FF0000"/>
              </a:solidFill>
            </a:endParaRPr>
          </a:p>
          <a:p>
            <a:r>
              <a:rPr lang="en-US" sz="1700" dirty="0"/>
              <a:t>If Accounts Payable appears high, generate and review the A/P Aging Report</a:t>
            </a:r>
          </a:p>
          <a:p>
            <a:endParaRPr lang="en-US" sz="1000" dirty="0"/>
          </a:p>
          <a:p>
            <a:r>
              <a:rPr lang="en-US" sz="1700" dirty="0"/>
              <a:t>Verify that Payroll Tax Liabilities are being remitted to the appropriate taxing authority</a:t>
            </a:r>
          </a:p>
          <a:p>
            <a:endParaRPr lang="en-US" sz="1000" dirty="0"/>
          </a:p>
          <a:p>
            <a:r>
              <a:rPr lang="en-US" sz="1700" dirty="0"/>
              <a:t>Due to Other Fraternal Units, The Endowment liability account should only be used for Endowment funds Collected from members, additional funds donated by the lodge should use the Donation Expense Account. Failure to do this will result in a negative liability account balance.</a:t>
            </a:r>
          </a:p>
          <a:p>
            <a:r>
              <a:rPr lang="en-US" sz="1700" dirty="0"/>
              <a:t>ABCD/Application Fees, should match up with the amounts billed by Moose International on the monthly statement</a:t>
            </a:r>
          </a:p>
          <a:p>
            <a:endParaRPr lang="en-US" sz="1000" dirty="0"/>
          </a:p>
          <a:p>
            <a:r>
              <a:rPr lang="en-US" sz="1700" dirty="0"/>
              <a:t>If a member pays dues to the lodge, it must be forwarded to the dues lockbox.</a:t>
            </a:r>
          </a:p>
          <a:p>
            <a:endParaRPr lang="en-US" sz="1000" dirty="0"/>
          </a:p>
          <a:p>
            <a:r>
              <a:rPr lang="en-US" sz="1700" dirty="0"/>
              <a:t>The liability accounts should function as money comes in, the same money goes out.</a:t>
            </a:r>
          </a:p>
          <a:p>
            <a:endParaRPr lang="en-US" sz="1000" dirty="0"/>
          </a:p>
          <a:p>
            <a:r>
              <a:rPr lang="en-US" sz="1700" dirty="0"/>
              <a:t>Compare to the previous month or the prior fiscal year end to detect issues. </a:t>
            </a:r>
          </a:p>
          <a:p>
            <a:endParaRPr lang="en-US" dirty="0"/>
          </a:p>
        </p:txBody>
      </p:sp>
      <p:sp>
        <p:nvSpPr>
          <p:cNvPr id="4" name="Slide Number Placeholder 3"/>
          <p:cNvSpPr>
            <a:spLocks noGrp="1"/>
          </p:cNvSpPr>
          <p:nvPr>
            <p:ph type="sldNum" sz="quarter" idx="10"/>
          </p:nvPr>
        </p:nvSpPr>
        <p:spPr/>
        <p:txBody>
          <a:bodyPr/>
          <a:lstStyle/>
          <a:p>
            <a:fld id="{A0A5F323-8863-452F-9323-1951D6AC5CC3}" type="slidenum">
              <a:rPr lang="en-US" smtClean="0"/>
              <a:t>11</a:t>
            </a:fld>
            <a:endParaRPr lang="en-US" dirty="0"/>
          </a:p>
        </p:txBody>
      </p:sp>
    </p:spTree>
    <p:extLst>
      <p:ext uri="{BB962C8B-B14F-4D97-AF65-F5344CB8AC3E}">
        <p14:creationId xmlns:p14="http://schemas.microsoft.com/office/powerpoint/2010/main" val="1896642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b="1" dirty="0"/>
              <a:t>So, what are some errors we have encounter when reviewing Balance Sheets?</a:t>
            </a:r>
          </a:p>
          <a:p>
            <a:endParaRPr lang="en-US" sz="1000" dirty="0"/>
          </a:p>
          <a:p>
            <a:r>
              <a:rPr lang="en-US" sz="1900" dirty="0"/>
              <a:t>Increases and decreased in Petty Cash Balances.</a:t>
            </a:r>
          </a:p>
          <a:p>
            <a:endParaRPr lang="en-US" sz="1000" dirty="0"/>
          </a:p>
          <a:p>
            <a:r>
              <a:rPr lang="en-US" sz="1900" dirty="0"/>
              <a:t>ATM/Credit Card Clearing (Balances of either negative or positive when all transactions have cleared).</a:t>
            </a:r>
          </a:p>
          <a:p>
            <a:endParaRPr lang="en-US" sz="1000" dirty="0"/>
          </a:p>
          <a:p>
            <a:r>
              <a:rPr lang="en-US" sz="1900" dirty="0"/>
              <a:t>Negative balances in Liabilities accounts.</a:t>
            </a:r>
          </a:p>
          <a:p>
            <a:r>
              <a:rPr lang="en-US" sz="1900" dirty="0"/>
              <a:t>	Endowment Fund</a:t>
            </a:r>
          </a:p>
          <a:p>
            <a:r>
              <a:rPr lang="en-US" sz="1900" dirty="0"/>
              <a:t>	ABCD/Application Fee</a:t>
            </a:r>
          </a:p>
        </p:txBody>
      </p:sp>
      <p:sp>
        <p:nvSpPr>
          <p:cNvPr id="4" name="Slide Number Placeholder 3"/>
          <p:cNvSpPr>
            <a:spLocks noGrp="1"/>
          </p:cNvSpPr>
          <p:nvPr>
            <p:ph type="sldNum" sz="quarter" idx="10"/>
          </p:nvPr>
        </p:nvSpPr>
        <p:spPr/>
        <p:txBody>
          <a:bodyPr/>
          <a:lstStyle/>
          <a:p>
            <a:fld id="{A0A5F323-8863-452F-9323-1951D6AC5CC3}" type="slidenum">
              <a:rPr lang="en-US" smtClean="0"/>
              <a:t>12</a:t>
            </a:fld>
            <a:endParaRPr lang="en-US" dirty="0"/>
          </a:p>
        </p:txBody>
      </p:sp>
    </p:spTree>
    <p:extLst>
      <p:ext uri="{BB962C8B-B14F-4D97-AF65-F5344CB8AC3E}">
        <p14:creationId xmlns:p14="http://schemas.microsoft.com/office/powerpoint/2010/main" val="2374282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b="1" u="sng" dirty="0"/>
              <a:t>Explain why negatives appear in liability accounts</a:t>
            </a:r>
            <a:r>
              <a:rPr lang="en-US" sz="2100" dirty="0"/>
              <a:t>, in this case, the Moose International bill is being entered correctly but the funds received from applications is not.</a:t>
            </a:r>
          </a:p>
          <a:p>
            <a:endParaRPr lang="en-US" sz="2100" dirty="0"/>
          </a:p>
          <a:p>
            <a:pPr algn="ctr"/>
            <a:r>
              <a:rPr lang="en-US" sz="2100" b="1" u="sng" dirty="0"/>
              <a:t>Funds going out, but not coming in</a:t>
            </a:r>
            <a:endParaRPr lang="en-US" sz="2100" b="1" u="sng" dirty="0"/>
          </a:p>
        </p:txBody>
      </p:sp>
      <p:sp>
        <p:nvSpPr>
          <p:cNvPr id="4" name="Slide Number Placeholder 3"/>
          <p:cNvSpPr>
            <a:spLocks noGrp="1"/>
          </p:cNvSpPr>
          <p:nvPr>
            <p:ph type="sldNum" sz="quarter" idx="10"/>
          </p:nvPr>
        </p:nvSpPr>
        <p:spPr/>
        <p:txBody>
          <a:bodyPr/>
          <a:lstStyle/>
          <a:p>
            <a:fld id="{A0A5F323-8863-452F-9323-1951D6AC5CC3}" type="slidenum">
              <a:rPr lang="en-US" smtClean="0"/>
              <a:t>13</a:t>
            </a:fld>
            <a:endParaRPr lang="en-US" dirty="0"/>
          </a:p>
        </p:txBody>
      </p:sp>
    </p:spTree>
    <p:extLst>
      <p:ext uri="{BB962C8B-B14F-4D97-AF65-F5344CB8AC3E}">
        <p14:creationId xmlns:p14="http://schemas.microsoft.com/office/powerpoint/2010/main" val="520808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What does the Profit &amp;Loss Statement include?</a:t>
            </a:r>
          </a:p>
          <a:p>
            <a:endParaRPr lang="en-US" sz="2600" dirty="0"/>
          </a:p>
          <a:p>
            <a:r>
              <a:rPr lang="en-US" sz="2600" b="1" dirty="0"/>
              <a:t>Income minus expenses tells us whether we had a profit or a loss</a:t>
            </a:r>
          </a:p>
        </p:txBody>
      </p:sp>
      <p:sp>
        <p:nvSpPr>
          <p:cNvPr id="4" name="Slide Number Placeholder 3"/>
          <p:cNvSpPr>
            <a:spLocks noGrp="1"/>
          </p:cNvSpPr>
          <p:nvPr>
            <p:ph type="sldNum" sz="quarter" idx="10"/>
          </p:nvPr>
        </p:nvSpPr>
        <p:spPr/>
        <p:txBody>
          <a:bodyPr/>
          <a:lstStyle/>
          <a:p>
            <a:fld id="{A0A5F323-8863-452F-9323-1951D6AC5CC3}" type="slidenum">
              <a:rPr lang="en-US" smtClean="0"/>
              <a:t>14</a:t>
            </a:fld>
            <a:endParaRPr lang="en-US" dirty="0"/>
          </a:p>
        </p:txBody>
      </p:sp>
    </p:spTree>
    <p:extLst>
      <p:ext uri="{BB962C8B-B14F-4D97-AF65-F5344CB8AC3E}">
        <p14:creationId xmlns:p14="http://schemas.microsoft.com/office/powerpoint/2010/main" val="3678025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2600" b="1" u="sng" dirty="0"/>
              <a:t>Income - Where do we get money?</a:t>
            </a:r>
          </a:p>
          <a:p>
            <a:endParaRPr lang="en-US" sz="2600" dirty="0"/>
          </a:p>
          <a:p>
            <a:r>
              <a:rPr lang="en-US" sz="2600" dirty="0"/>
              <a:t>Dues Income</a:t>
            </a:r>
          </a:p>
          <a:p>
            <a:r>
              <a:rPr lang="en-US" sz="2600" dirty="0"/>
              <a:t>Social Quarters Sales</a:t>
            </a:r>
          </a:p>
          <a:p>
            <a:r>
              <a:rPr lang="en-US" sz="2600" dirty="0"/>
              <a:t>Gaming Income</a:t>
            </a:r>
          </a:p>
          <a:p>
            <a:r>
              <a:rPr lang="en-US" sz="2600" dirty="0"/>
              <a:t>Committee Income</a:t>
            </a:r>
          </a:p>
          <a:p>
            <a:endParaRPr lang="en-US" sz="2600" dirty="0"/>
          </a:p>
          <a:p>
            <a:r>
              <a:rPr lang="en-US" sz="2600" b="1" u="sng" dirty="0"/>
              <a:t>Where else may income be obtain?</a:t>
            </a:r>
          </a:p>
          <a:p>
            <a:endParaRPr lang="en-US" sz="1000" b="1" u="sng" dirty="0"/>
          </a:p>
          <a:p>
            <a:r>
              <a:rPr lang="en-US" sz="2400" dirty="0"/>
              <a:t>Donations 	Open to the Public Events	</a:t>
            </a:r>
            <a:endParaRPr lang="en-US" sz="2400" dirty="0"/>
          </a:p>
        </p:txBody>
      </p:sp>
      <p:sp>
        <p:nvSpPr>
          <p:cNvPr id="4" name="Slide Number Placeholder 3"/>
          <p:cNvSpPr>
            <a:spLocks noGrp="1"/>
          </p:cNvSpPr>
          <p:nvPr>
            <p:ph type="sldNum" sz="quarter" idx="10"/>
          </p:nvPr>
        </p:nvSpPr>
        <p:spPr/>
        <p:txBody>
          <a:bodyPr/>
          <a:lstStyle/>
          <a:p>
            <a:fld id="{A0A5F323-8863-452F-9323-1951D6AC5CC3}" type="slidenum">
              <a:rPr lang="en-US" smtClean="0"/>
              <a:t>15</a:t>
            </a:fld>
            <a:endParaRPr lang="en-US" dirty="0"/>
          </a:p>
        </p:txBody>
      </p:sp>
    </p:spTree>
    <p:extLst>
      <p:ext uri="{BB962C8B-B14F-4D97-AF65-F5344CB8AC3E}">
        <p14:creationId xmlns:p14="http://schemas.microsoft.com/office/powerpoint/2010/main" val="403084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57400" y="228600"/>
            <a:ext cx="3443288" cy="2581275"/>
          </a:xfrm>
        </p:spPr>
      </p:sp>
      <p:sp>
        <p:nvSpPr>
          <p:cNvPr id="3" name="Notes Placeholder 2"/>
          <p:cNvSpPr>
            <a:spLocks noGrp="1"/>
          </p:cNvSpPr>
          <p:nvPr>
            <p:ph type="body" idx="1"/>
          </p:nvPr>
        </p:nvSpPr>
        <p:spPr>
          <a:xfrm>
            <a:off x="304801" y="3048000"/>
            <a:ext cx="6705600" cy="5394958"/>
          </a:xfrm>
        </p:spPr>
        <p:txBody>
          <a:bodyPr/>
          <a:lstStyle/>
          <a:p>
            <a:pPr algn="ctr"/>
            <a:r>
              <a:rPr lang="en-US" sz="2600" b="1" u="sng" dirty="0"/>
              <a:t>Expenses</a:t>
            </a:r>
          </a:p>
          <a:p>
            <a:r>
              <a:rPr lang="en-US" sz="2600" b="1" dirty="0"/>
              <a:t>What do we spend money on?</a:t>
            </a:r>
          </a:p>
          <a:p>
            <a:r>
              <a:rPr lang="en-US" sz="2600" dirty="0"/>
              <a:t>Cost of Goods Sold (Beer, Liquor, Wine, Pop, and Food. Just to name a few). </a:t>
            </a:r>
            <a:endParaRPr lang="en-US" sz="1000" dirty="0"/>
          </a:p>
          <a:p>
            <a:endParaRPr lang="en-US" sz="1000" dirty="0"/>
          </a:p>
          <a:p>
            <a:r>
              <a:rPr lang="en-US" sz="2600" dirty="0"/>
              <a:t>Payroll</a:t>
            </a:r>
          </a:p>
          <a:p>
            <a:endParaRPr lang="en-US" sz="1000" dirty="0"/>
          </a:p>
          <a:p>
            <a:r>
              <a:rPr lang="en-US" sz="2600" dirty="0"/>
              <a:t>Lodge, Social Quarters, and Kitchen Supplies</a:t>
            </a:r>
          </a:p>
          <a:p>
            <a:r>
              <a:rPr lang="en-US" sz="2600" dirty="0"/>
              <a:t>Occupancy (Utilities, maintenance, insurance).</a:t>
            </a:r>
          </a:p>
          <a:p>
            <a:endParaRPr lang="en-US" sz="1000" dirty="0"/>
          </a:p>
          <a:p>
            <a:r>
              <a:rPr lang="en-US" sz="2600" dirty="0"/>
              <a:t>Administrative (Office costs)</a:t>
            </a:r>
          </a:p>
          <a:p>
            <a:endParaRPr lang="en-US" sz="1000" dirty="0"/>
          </a:p>
          <a:p>
            <a:r>
              <a:rPr lang="en-US" sz="2600" dirty="0"/>
              <a:t>Committee expenses</a:t>
            </a:r>
          </a:p>
          <a:p>
            <a:endParaRPr lang="en-US" sz="1000" dirty="0"/>
          </a:p>
          <a:p>
            <a:r>
              <a:rPr lang="en-US" sz="2600" dirty="0"/>
              <a:t>Travel and Representatives (Delegates) expenses</a:t>
            </a:r>
            <a:endParaRPr lang="en-US" sz="2600" dirty="0"/>
          </a:p>
        </p:txBody>
      </p:sp>
      <p:sp>
        <p:nvSpPr>
          <p:cNvPr id="4" name="Slide Number Placeholder 3"/>
          <p:cNvSpPr>
            <a:spLocks noGrp="1"/>
          </p:cNvSpPr>
          <p:nvPr>
            <p:ph type="sldNum" sz="quarter" idx="10"/>
          </p:nvPr>
        </p:nvSpPr>
        <p:spPr/>
        <p:txBody>
          <a:bodyPr/>
          <a:lstStyle/>
          <a:p>
            <a:fld id="{A0A5F323-8863-452F-9323-1951D6AC5CC3}" type="slidenum">
              <a:rPr lang="en-US" smtClean="0"/>
              <a:t>16</a:t>
            </a:fld>
            <a:endParaRPr lang="en-US" dirty="0"/>
          </a:p>
        </p:txBody>
      </p:sp>
    </p:spTree>
    <p:extLst>
      <p:ext uri="{BB962C8B-B14F-4D97-AF65-F5344CB8AC3E}">
        <p14:creationId xmlns:p14="http://schemas.microsoft.com/office/powerpoint/2010/main" val="1102135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Let’s review this first page of this Profit and Loss Statement.</a:t>
            </a:r>
          </a:p>
          <a:p>
            <a:endParaRPr lang="en-US" sz="2600" dirty="0"/>
          </a:p>
          <a:p>
            <a:r>
              <a:rPr lang="en-US" sz="2600" b="1" dirty="0"/>
              <a:t>Do you see any items that might be of concern?</a:t>
            </a:r>
          </a:p>
          <a:p>
            <a:endParaRPr lang="en-US" sz="2600" b="1" dirty="0"/>
          </a:p>
          <a:p>
            <a:r>
              <a:rPr lang="en-US" sz="2600" b="1" dirty="0"/>
              <a:t>Are Sub-Accounts being use?</a:t>
            </a:r>
          </a:p>
          <a:p>
            <a:r>
              <a:rPr lang="en-US" sz="2600" dirty="0"/>
              <a:t>Where did the money come from?</a:t>
            </a:r>
          </a:p>
          <a:p>
            <a:r>
              <a:rPr lang="en-US" sz="2600" dirty="0"/>
              <a:t>Where did it go?</a:t>
            </a:r>
          </a:p>
        </p:txBody>
      </p:sp>
      <p:sp>
        <p:nvSpPr>
          <p:cNvPr id="4" name="Slide Number Placeholder 3"/>
          <p:cNvSpPr>
            <a:spLocks noGrp="1"/>
          </p:cNvSpPr>
          <p:nvPr>
            <p:ph type="sldNum" sz="quarter" idx="10"/>
          </p:nvPr>
        </p:nvSpPr>
        <p:spPr/>
        <p:txBody>
          <a:bodyPr/>
          <a:lstStyle/>
          <a:p>
            <a:fld id="{A0A5F323-8863-452F-9323-1951D6AC5CC3}" type="slidenum">
              <a:rPr lang="en-US" smtClean="0"/>
              <a:t>17</a:t>
            </a:fld>
            <a:endParaRPr lang="en-US" dirty="0"/>
          </a:p>
        </p:txBody>
      </p:sp>
    </p:spTree>
    <p:extLst>
      <p:ext uri="{BB962C8B-B14F-4D97-AF65-F5344CB8AC3E}">
        <p14:creationId xmlns:p14="http://schemas.microsoft.com/office/powerpoint/2010/main" val="3719217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smtClean="0"/>
              <a:t> </a:t>
            </a:r>
            <a:endParaRPr lang="en-US" sz="2600" dirty="0"/>
          </a:p>
        </p:txBody>
      </p:sp>
      <p:sp>
        <p:nvSpPr>
          <p:cNvPr id="4" name="Slide Number Placeholder 3"/>
          <p:cNvSpPr>
            <a:spLocks noGrp="1"/>
          </p:cNvSpPr>
          <p:nvPr>
            <p:ph type="sldNum" sz="quarter" idx="10"/>
          </p:nvPr>
        </p:nvSpPr>
        <p:spPr/>
        <p:txBody>
          <a:bodyPr/>
          <a:lstStyle/>
          <a:p>
            <a:fld id="{A0A5F323-8863-452F-9323-1951D6AC5CC3}" type="slidenum">
              <a:rPr lang="en-US" smtClean="0"/>
              <a:t>18</a:t>
            </a:fld>
            <a:endParaRPr lang="en-US" dirty="0"/>
          </a:p>
        </p:txBody>
      </p:sp>
    </p:spTree>
    <p:extLst>
      <p:ext uri="{BB962C8B-B14F-4D97-AF65-F5344CB8AC3E}">
        <p14:creationId xmlns:p14="http://schemas.microsoft.com/office/powerpoint/2010/main" val="371921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2925" y="639763"/>
            <a:ext cx="3363913" cy="2522537"/>
          </a:xfrm>
        </p:spPr>
      </p:sp>
      <p:sp>
        <p:nvSpPr>
          <p:cNvPr id="3" name="Notes Placeholder 2"/>
          <p:cNvSpPr>
            <a:spLocks noGrp="1"/>
          </p:cNvSpPr>
          <p:nvPr>
            <p:ph type="body" idx="1"/>
          </p:nvPr>
        </p:nvSpPr>
        <p:spPr>
          <a:xfrm>
            <a:off x="325121" y="3360420"/>
            <a:ext cx="6746240" cy="4960620"/>
          </a:xfrm>
        </p:spPr>
        <p:txBody>
          <a:bodyPr/>
          <a:lstStyle/>
          <a:p>
            <a:r>
              <a:rPr lang="en-US" sz="2100" b="1" dirty="0"/>
              <a:t>What steps do we take if we find issues with the financial statements</a:t>
            </a:r>
          </a:p>
          <a:p>
            <a:endParaRPr lang="en-US" sz="2100" b="1" dirty="0"/>
          </a:p>
          <a:p>
            <a:r>
              <a:rPr lang="en-US" sz="2100" dirty="0"/>
              <a:t>Balance sheet, ensure that you are using the procedures taught by the training department</a:t>
            </a:r>
          </a:p>
          <a:p>
            <a:endParaRPr lang="en-US" sz="2100" dirty="0"/>
          </a:p>
          <a:p>
            <a:r>
              <a:rPr lang="en-US" sz="2100" b="1" dirty="0"/>
              <a:t>Consult with your Territory or Regional Manager</a:t>
            </a:r>
            <a:r>
              <a:rPr lang="en-US" sz="2100" dirty="0"/>
              <a:t>, </a:t>
            </a:r>
          </a:p>
          <a:p>
            <a:r>
              <a:rPr lang="en-US" sz="2100" dirty="0"/>
              <a:t>they will either assist in correcting or may determine that a Financial Review Specialist should make a visit to make corrections and implement proper procedures.</a:t>
            </a:r>
          </a:p>
          <a:p>
            <a:endParaRPr lang="en-US" sz="2100" dirty="0"/>
          </a:p>
          <a:p>
            <a:pPr algn="ctr"/>
            <a:r>
              <a:rPr lang="en-US" sz="2100" b="1" dirty="0"/>
              <a:t>Losing money or not making enough? </a:t>
            </a:r>
          </a:p>
          <a:p>
            <a:r>
              <a:rPr lang="en-US" sz="2100" dirty="0"/>
              <a:t>Your Territory Manager can conduct a social quarters analysis that will reveal areas where performance can be improved.</a:t>
            </a:r>
            <a:endParaRPr lang="en-US" sz="2100" dirty="0"/>
          </a:p>
        </p:txBody>
      </p:sp>
      <p:sp>
        <p:nvSpPr>
          <p:cNvPr id="4" name="Slide Number Placeholder 3"/>
          <p:cNvSpPr>
            <a:spLocks noGrp="1"/>
          </p:cNvSpPr>
          <p:nvPr>
            <p:ph type="sldNum" sz="quarter" idx="10"/>
          </p:nvPr>
        </p:nvSpPr>
        <p:spPr/>
        <p:txBody>
          <a:bodyPr/>
          <a:lstStyle/>
          <a:p>
            <a:fld id="{A0A5F323-8863-452F-9323-1951D6AC5CC3}" type="slidenum">
              <a:rPr lang="en-US" smtClean="0"/>
              <a:t>19</a:t>
            </a:fld>
            <a:endParaRPr lang="en-US" dirty="0"/>
          </a:p>
        </p:txBody>
      </p:sp>
    </p:spTree>
    <p:extLst>
      <p:ext uri="{BB962C8B-B14F-4D97-AF65-F5344CB8AC3E}">
        <p14:creationId xmlns:p14="http://schemas.microsoft.com/office/powerpoint/2010/main" val="1533125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Financial Statements provide a report card on your business.</a:t>
            </a:r>
          </a:p>
          <a:p>
            <a:endParaRPr lang="en-US" sz="1000" dirty="0"/>
          </a:p>
          <a:p>
            <a:r>
              <a:rPr lang="en-US" sz="2600" dirty="0"/>
              <a:t>Remember that your Lodge IS a business and as officers you have a duty to be financially responsible in making business decisions</a:t>
            </a:r>
          </a:p>
          <a:p>
            <a:endParaRPr lang="en-US" sz="1000" dirty="0"/>
          </a:p>
          <a:p>
            <a:r>
              <a:rPr lang="en-US" sz="2600" dirty="0"/>
              <a:t>The financial statements are an indispensable tool for making sound business decisions.</a:t>
            </a:r>
          </a:p>
          <a:p>
            <a:endParaRPr lang="en-US" dirty="0"/>
          </a:p>
        </p:txBody>
      </p:sp>
      <p:sp>
        <p:nvSpPr>
          <p:cNvPr id="4" name="Slide Number Placeholder 3"/>
          <p:cNvSpPr>
            <a:spLocks noGrp="1"/>
          </p:cNvSpPr>
          <p:nvPr>
            <p:ph type="sldNum" sz="quarter" idx="10"/>
          </p:nvPr>
        </p:nvSpPr>
        <p:spPr/>
        <p:txBody>
          <a:bodyPr/>
          <a:lstStyle/>
          <a:p>
            <a:fld id="{A0A5F323-8863-452F-9323-1951D6AC5CC3}" type="slidenum">
              <a:rPr lang="en-US" smtClean="0"/>
              <a:t>2</a:t>
            </a:fld>
            <a:endParaRPr lang="en-US" dirty="0"/>
          </a:p>
        </p:txBody>
      </p:sp>
    </p:spTree>
    <p:extLst>
      <p:ext uri="{BB962C8B-B14F-4D97-AF65-F5344CB8AC3E}">
        <p14:creationId xmlns:p14="http://schemas.microsoft.com/office/powerpoint/2010/main" val="1823239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2925" y="639763"/>
            <a:ext cx="3363913" cy="2522537"/>
          </a:xfrm>
        </p:spPr>
      </p:sp>
      <p:sp>
        <p:nvSpPr>
          <p:cNvPr id="3" name="Notes Placeholder 2"/>
          <p:cNvSpPr>
            <a:spLocks noGrp="1"/>
          </p:cNvSpPr>
          <p:nvPr>
            <p:ph type="body" idx="1"/>
          </p:nvPr>
        </p:nvSpPr>
        <p:spPr>
          <a:xfrm>
            <a:off x="325121" y="3360420"/>
            <a:ext cx="6746240" cy="4960620"/>
          </a:xfrm>
        </p:spPr>
        <p:txBody>
          <a:bodyPr/>
          <a:lstStyle/>
          <a:p>
            <a:r>
              <a:rPr lang="en-US" sz="2100" b="1" dirty="0" smtClean="0"/>
              <a:t> </a:t>
            </a:r>
            <a:endParaRPr lang="en-US" sz="2100" dirty="0"/>
          </a:p>
        </p:txBody>
      </p:sp>
      <p:sp>
        <p:nvSpPr>
          <p:cNvPr id="4" name="Slide Number Placeholder 3"/>
          <p:cNvSpPr>
            <a:spLocks noGrp="1"/>
          </p:cNvSpPr>
          <p:nvPr>
            <p:ph type="sldNum" sz="quarter" idx="10"/>
          </p:nvPr>
        </p:nvSpPr>
        <p:spPr/>
        <p:txBody>
          <a:bodyPr/>
          <a:lstStyle/>
          <a:p>
            <a:fld id="{A0A5F323-8863-452F-9323-1951D6AC5CC3}" type="slidenum">
              <a:rPr lang="en-US" smtClean="0"/>
              <a:t>20</a:t>
            </a:fld>
            <a:endParaRPr lang="en-US" dirty="0"/>
          </a:p>
        </p:txBody>
      </p:sp>
    </p:spTree>
    <p:extLst>
      <p:ext uri="{BB962C8B-B14F-4D97-AF65-F5344CB8AC3E}">
        <p14:creationId xmlns:p14="http://schemas.microsoft.com/office/powerpoint/2010/main" val="153312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There are two types of Financial Statements that we will go over today.</a:t>
            </a:r>
          </a:p>
          <a:p>
            <a:endParaRPr lang="en-US" sz="1000" dirty="0"/>
          </a:p>
          <a:p>
            <a:r>
              <a:rPr lang="en-US" sz="2600" dirty="0"/>
              <a:t>The Balance Sheet provides a snapshot of the net worth of the business at a given point in time.</a:t>
            </a:r>
          </a:p>
          <a:p>
            <a:endParaRPr lang="en-US" sz="1000" dirty="0"/>
          </a:p>
          <a:p>
            <a:r>
              <a:rPr lang="en-US" sz="2600" dirty="0"/>
              <a:t>The Profit &amp; Loss Statement shows us Income, Expenses and whether the business made a profit or loss over a specified period of time.</a:t>
            </a:r>
            <a:endParaRPr lang="en-US" sz="2600" dirty="0"/>
          </a:p>
        </p:txBody>
      </p:sp>
      <p:sp>
        <p:nvSpPr>
          <p:cNvPr id="4" name="Slide Number Placeholder 3"/>
          <p:cNvSpPr>
            <a:spLocks noGrp="1"/>
          </p:cNvSpPr>
          <p:nvPr>
            <p:ph type="sldNum" sz="quarter" idx="10"/>
          </p:nvPr>
        </p:nvSpPr>
        <p:spPr/>
        <p:txBody>
          <a:bodyPr/>
          <a:lstStyle/>
          <a:p>
            <a:fld id="{A0A5F323-8863-452F-9323-1951D6AC5CC3}" type="slidenum">
              <a:rPr lang="en-US" smtClean="0"/>
              <a:t>3</a:t>
            </a:fld>
            <a:endParaRPr lang="en-US" dirty="0"/>
          </a:p>
        </p:txBody>
      </p:sp>
    </p:spTree>
    <p:extLst>
      <p:ext uri="{BB962C8B-B14F-4D97-AF65-F5344CB8AC3E}">
        <p14:creationId xmlns:p14="http://schemas.microsoft.com/office/powerpoint/2010/main" val="2733049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0388" y="763588"/>
            <a:ext cx="3844925" cy="2882900"/>
          </a:xfrm>
        </p:spPr>
      </p:sp>
      <p:sp>
        <p:nvSpPr>
          <p:cNvPr id="3" name="Notes Placeholder 2"/>
          <p:cNvSpPr>
            <a:spLocks noGrp="1"/>
          </p:cNvSpPr>
          <p:nvPr>
            <p:ph type="body" idx="1"/>
          </p:nvPr>
        </p:nvSpPr>
        <p:spPr>
          <a:xfrm>
            <a:off x="762000" y="3810002"/>
            <a:ext cx="5852160" cy="4648199"/>
          </a:xfrm>
        </p:spPr>
        <p:txBody>
          <a:bodyPr/>
          <a:lstStyle/>
          <a:p>
            <a:pPr algn="ctr"/>
            <a:r>
              <a:rPr lang="en-US" sz="2400" b="1" dirty="0"/>
              <a:t>So, What appears on the Balance Sheet?</a:t>
            </a:r>
          </a:p>
          <a:p>
            <a:endParaRPr lang="en-US" sz="1000" dirty="0"/>
          </a:p>
          <a:p>
            <a:r>
              <a:rPr lang="en-US" sz="2400" dirty="0"/>
              <a:t>First category is Assets, what is owned by the lodge.</a:t>
            </a:r>
          </a:p>
          <a:p>
            <a:endParaRPr lang="en-US" sz="1000" dirty="0"/>
          </a:p>
          <a:p>
            <a:r>
              <a:rPr lang="en-US" sz="2400" dirty="0"/>
              <a:t>Cash: Bank Accounts, Petty Cash, ATM/Credit Card Clearing</a:t>
            </a:r>
          </a:p>
          <a:p>
            <a:endParaRPr lang="en-US" sz="1000" dirty="0"/>
          </a:p>
          <a:p>
            <a:r>
              <a:rPr lang="en-US" sz="2400" dirty="0"/>
              <a:t>Accounts Receivable: money owed to your lodge</a:t>
            </a:r>
          </a:p>
          <a:p>
            <a:endParaRPr lang="en-US" sz="1000" dirty="0"/>
          </a:p>
          <a:p>
            <a:r>
              <a:rPr lang="en-US" sz="2400" dirty="0"/>
              <a:t>Inventory: Merchandise for resale</a:t>
            </a:r>
          </a:p>
          <a:p>
            <a:endParaRPr lang="en-US" sz="1000" dirty="0"/>
          </a:p>
          <a:p>
            <a:r>
              <a:rPr lang="en-US" sz="2400" dirty="0"/>
              <a:t>Fixed Assets: Buildings &amp; Property, Furniture &amp; Equipment</a:t>
            </a:r>
            <a:endParaRPr lang="en-US" sz="2400" dirty="0"/>
          </a:p>
        </p:txBody>
      </p:sp>
      <p:sp>
        <p:nvSpPr>
          <p:cNvPr id="4" name="Slide Number Placeholder 3"/>
          <p:cNvSpPr>
            <a:spLocks noGrp="1"/>
          </p:cNvSpPr>
          <p:nvPr>
            <p:ph type="sldNum" sz="quarter" idx="10"/>
          </p:nvPr>
        </p:nvSpPr>
        <p:spPr/>
        <p:txBody>
          <a:bodyPr/>
          <a:lstStyle/>
          <a:p>
            <a:fld id="{A0A5F323-8863-452F-9323-1951D6AC5CC3}" type="slidenum">
              <a:rPr lang="en-US" smtClean="0"/>
              <a:t>4</a:t>
            </a:fld>
            <a:endParaRPr lang="en-US" dirty="0"/>
          </a:p>
        </p:txBody>
      </p:sp>
    </p:spTree>
    <p:extLst>
      <p:ext uri="{BB962C8B-B14F-4D97-AF65-F5344CB8AC3E}">
        <p14:creationId xmlns:p14="http://schemas.microsoft.com/office/powerpoint/2010/main" val="398087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0200" y="838200"/>
            <a:ext cx="3657600" cy="2743200"/>
          </a:xfrm>
        </p:spPr>
      </p:sp>
      <p:sp>
        <p:nvSpPr>
          <p:cNvPr id="3" name="Notes Placeholder 2"/>
          <p:cNvSpPr>
            <a:spLocks noGrp="1"/>
          </p:cNvSpPr>
          <p:nvPr>
            <p:ph type="body" idx="1"/>
          </p:nvPr>
        </p:nvSpPr>
        <p:spPr>
          <a:xfrm>
            <a:off x="685800" y="3733802"/>
            <a:ext cx="5852160" cy="4320540"/>
          </a:xfrm>
        </p:spPr>
        <p:txBody>
          <a:bodyPr/>
          <a:lstStyle/>
          <a:p>
            <a:r>
              <a:rPr lang="en-US" sz="2400" b="1" u="sng" dirty="0"/>
              <a:t>Second Major Category is Liabilities</a:t>
            </a:r>
          </a:p>
          <a:p>
            <a:endParaRPr lang="en-US" sz="1000" dirty="0"/>
          </a:p>
          <a:p>
            <a:r>
              <a:rPr lang="en-US" sz="2400" dirty="0"/>
              <a:t>Accounts Payable: Bills that you owe</a:t>
            </a:r>
          </a:p>
          <a:p>
            <a:endParaRPr lang="en-US" sz="1000" dirty="0"/>
          </a:p>
          <a:p>
            <a:r>
              <a:rPr lang="en-US" sz="2400" dirty="0"/>
              <a:t>Notes Payable: Mortgages and Loans</a:t>
            </a:r>
          </a:p>
          <a:p>
            <a:endParaRPr lang="en-US" sz="1000" dirty="0"/>
          </a:p>
          <a:p>
            <a:r>
              <a:rPr lang="en-US" sz="2400" dirty="0"/>
              <a:t>Payroll &amp; Benefits Liabilities: Taxes withheld and owed to government agencies.</a:t>
            </a:r>
          </a:p>
          <a:p>
            <a:endParaRPr lang="en-US" sz="1000" dirty="0"/>
          </a:p>
          <a:p>
            <a:r>
              <a:rPr lang="en-US" sz="2400" dirty="0"/>
              <a:t>Tax Liabilities: Sales Tax, Property Tax</a:t>
            </a:r>
          </a:p>
          <a:p>
            <a:endParaRPr lang="en-US" sz="1000" dirty="0"/>
          </a:p>
          <a:p>
            <a:r>
              <a:rPr lang="en-US" sz="2400" dirty="0"/>
              <a:t>Due to Other Fraternal Units: Endowment Fund, ABCD, Application Fees, Dues paid at the lodge to be forwarded to the lockbox</a:t>
            </a:r>
          </a:p>
        </p:txBody>
      </p:sp>
      <p:sp>
        <p:nvSpPr>
          <p:cNvPr id="4" name="Slide Number Placeholder 3"/>
          <p:cNvSpPr>
            <a:spLocks noGrp="1"/>
          </p:cNvSpPr>
          <p:nvPr>
            <p:ph type="sldNum" sz="quarter" idx="10"/>
          </p:nvPr>
        </p:nvSpPr>
        <p:spPr/>
        <p:txBody>
          <a:bodyPr/>
          <a:lstStyle/>
          <a:p>
            <a:fld id="{A0A5F323-8863-452F-9323-1951D6AC5CC3}" type="slidenum">
              <a:rPr lang="en-US" smtClean="0"/>
              <a:t>5</a:t>
            </a:fld>
            <a:endParaRPr lang="en-US" dirty="0"/>
          </a:p>
        </p:txBody>
      </p:sp>
    </p:spTree>
    <p:extLst>
      <p:ext uri="{BB962C8B-B14F-4D97-AF65-F5344CB8AC3E}">
        <p14:creationId xmlns:p14="http://schemas.microsoft.com/office/powerpoint/2010/main" val="3923660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Balance Sheet Bottom Line: </a:t>
            </a:r>
          </a:p>
          <a:p>
            <a:endParaRPr lang="en-US" sz="2600" dirty="0"/>
          </a:p>
          <a:p>
            <a:r>
              <a:rPr lang="en-US" sz="2600" b="1" u="sng" dirty="0"/>
              <a:t>Assets minus Liabilities equals Net Worth</a:t>
            </a:r>
            <a:endParaRPr lang="en-US" sz="2600" b="1" u="sng" dirty="0"/>
          </a:p>
        </p:txBody>
      </p:sp>
      <p:sp>
        <p:nvSpPr>
          <p:cNvPr id="4" name="Slide Number Placeholder 3"/>
          <p:cNvSpPr>
            <a:spLocks noGrp="1"/>
          </p:cNvSpPr>
          <p:nvPr>
            <p:ph type="sldNum" sz="quarter" idx="10"/>
          </p:nvPr>
        </p:nvSpPr>
        <p:spPr/>
        <p:txBody>
          <a:bodyPr/>
          <a:lstStyle/>
          <a:p>
            <a:fld id="{A0A5F323-8863-452F-9323-1951D6AC5CC3}" type="slidenum">
              <a:rPr lang="en-US" smtClean="0"/>
              <a:t>6</a:t>
            </a:fld>
            <a:endParaRPr lang="en-US" dirty="0"/>
          </a:p>
        </p:txBody>
      </p:sp>
    </p:spTree>
    <p:extLst>
      <p:ext uri="{BB962C8B-B14F-4D97-AF65-F5344CB8AC3E}">
        <p14:creationId xmlns:p14="http://schemas.microsoft.com/office/powerpoint/2010/main" val="239937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Point out potential errors, </a:t>
            </a:r>
          </a:p>
          <a:p>
            <a:endParaRPr lang="en-US" sz="2600" dirty="0"/>
          </a:p>
          <a:p>
            <a:r>
              <a:rPr lang="en-US" sz="2600" b="1" u="sng" dirty="0"/>
              <a:t>ask audience if they can spot any errors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0A5F323-8863-452F-9323-1951D6AC5CC3}" type="slidenum">
              <a:rPr lang="en-US" smtClean="0"/>
              <a:t>7</a:t>
            </a:fld>
            <a:endParaRPr lang="en-US" dirty="0"/>
          </a:p>
        </p:txBody>
      </p:sp>
    </p:spTree>
    <p:extLst>
      <p:ext uri="{BB962C8B-B14F-4D97-AF65-F5344CB8AC3E}">
        <p14:creationId xmlns:p14="http://schemas.microsoft.com/office/powerpoint/2010/main" val="629839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600" dirty="0"/>
              <a:t>Point out potential errors, </a:t>
            </a:r>
          </a:p>
          <a:p>
            <a:endParaRPr lang="en-US" sz="2600" dirty="0"/>
          </a:p>
          <a:p>
            <a:r>
              <a:rPr lang="en-US" sz="2600" b="1" u="sng" dirty="0"/>
              <a:t>ask audience if they can spot any errors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0A5F323-8863-452F-9323-1951D6AC5CC3}" type="slidenum">
              <a:rPr lang="en-US" smtClean="0"/>
              <a:t>8</a:t>
            </a:fld>
            <a:endParaRPr lang="en-US" dirty="0"/>
          </a:p>
        </p:txBody>
      </p:sp>
    </p:spTree>
    <p:extLst>
      <p:ext uri="{BB962C8B-B14F-4D97-AF65-F5344CB8AC3E}">
        <p14:creationId xmlns:p14="http://schemas.microsoft.com/office/powerpoint/2010/main" val="629839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44">
              <a:defRPr/>
            </a:pPr>
            <a:r>
              <a:rPr lang="en-US" sz="2600" dirty="0"/>
              <a:t>Point out potential errors, </a:t>
            </a:r>
          </a:p>
          <a:p>
            <a:pPr defTabSz="966344">
              <a:defRPr/>
            </a:pPr>
            <a:endParaRPr lang="en-US" sz="2600" b="1" u="sng" dirty="0"/>
          </a:p>
          <a:p>
            <a:pPr defTabSz="966344">
              <a:defRPr/>
            </a:pPr>
            <a:r>
              <a:rPr lang="en-US" sz="2600" b="1" u="sng" dirty="0"/>
              <a:t>ask audience if they can spot any errors</a:t>
            </a:r>
            <a:r>
              <a:rPr lang="en-US" b="1" u="sng" baseline="0" dirty="0" smtClean="0"/>
              <a:t>.</a:t>
            </a:r>
            <a:endParaRPr lang="en-US" b="1" u="sng" dirty="0" smtClean="0"/>
          </a:p>
          <a:p>
            <a:endParaRPr lang="en-US" dirty="0"/>
          </a:p>
        </p:txBody>
      </p:sp>
      <p:sp>
        <p:nvSpPr>
          <p:cNvPr id="4" name="Slide Number Placeholder 3"/>
          <p:cNvSpPr>
            <a:spLocks noGrp="1"/>
          </p:cNvSpPr>
          <p:nvPr>
            <p:ph type="sldNum" sz="quarter" idx="10"/>
          </p:nvPr>
        </p:nvSpPr>
        <p:spPr/>
        <p:txBody>
          <a:bodyPr/>
          <a:lstStyle/>
          <a:p>
            <a:fld id="{A0A5F323-8863-452F-9323-1951D6AC5CC3}" type="slidenum">
              <a:rPr lang="en-US" smtClean="0"/>
              <a:t>9</a:t>
            </a:fld>
            <a:endParaRPr lang="en-US" dirty="0"/>
          </a:p>
        </p:txBody>
      </p:sp>
    </p:spTree>
    <p:extLst>
      <p:ext uri="{BB962C8B-B14F-4D97-AF65-F5344CB8AC3E}">
        <p14:creationId xmlns:p14="http://schemas.microsoft.com/office/powerpoint/2010/main" val="270928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F08CEAF-B3B8-4799-906C-77B8923BC081}" type="datetimeFigureOut">
              <a:rPr lang="en-US" smtClean="0"/>
              <a:t>2/14/2020</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7A97A6C-3E89-4D97-BDE9-5B133A81F6FF}" type="slidenum">
              <a:rPr lang="en-US" smtClean="0"/>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8CEAF-B3B8-4799-906C-77B8923BC081}" type="datetimeFigureOut">
              <a:rPr lang="en-US" smtClean="0"/>
              <a:t>2/14/2020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7A97A6C-3E89-4D97-BDE9-5B133A81F6F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8CEAF-B3B8-4799-906C-77B8923BC081}" type="datetimeFigureOut">
              <a:rPr lang="en-US" smtClean="0"/>
              <a:t>2/14/2020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7A97A6C-3E89-4D97-BDE9-5B133A81F6F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8CEAF-B3B8-4799-906C-77B8923BC081}" type="datetimeFigureOut">
              <a:rPr lang="en-US" smtClean="0"/>
              <a:t>2/14/2020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7A97A6C-3E89-4D97-BDE9-5B133A81F6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F08CEAF-B3B8-4799-906C-77B8923BC081}" type="datetimeFigureOut">
              <a:rPr lang="en-US" smtClean="0"/>
              <a:t>2/14/2020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7A97A6C-3E89-4D97-BDE9-5B133A81F6FF}" type="slidenum">
              <a:rPr lang="en-US" smtClean="0"/>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08CEAF-B3B8-4799-906C-77B8923BC081}" type="datetimeFigureOut">
              <a:rPr lang="en-US" smtClean="0"/>
              <a:t>2/14/2020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7A97A6C-3E89-4D97-BDE9-5B133A81F6FF}" type="slidenum">
              <a:rPr lang="en-US" smtClean="0"/>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08CEAF-B3B8-4799-906C-77B8923BC081}" type="datetimeFigureOut">
              <a:rPr lang="en-US" smtClean="0"/>
              <a:t>2/14/2020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7A97A6C-3E89-4D97-BDE9-5B133A81F6F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08CEAF-B3B8-4799-906C-77B8923BC081}" type="datetimeFigureOut">
              <a:rPr lang="en-US" smtClean="0"/>
              <a:t>2/14/2020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7A97A6C-3E89-4D97-BDE9-5B133A81F6FF}" type="slidenum">
              <a:rPr lang="en-US" smtClean="0"/>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08CEAF-B3B8-4799-906C-77B8923BC081}" type="datetimeFigureOut">
              <a:rPr lang="en-US" smtClean="0"/>
              <a:t>2/14/2020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7A97A6C-3E89-4D97-BDE9-5B133A81F6F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F08CEAF-B3B8-4799-906C-77B8923BC081}" type="datetimeFigureOut">
              <a:rPr lang="en-US" smtClean="0"/>
              <a:t>2/14/2020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7A97A6C-3E89-4D97-BDE9-5B133A81F6FF}" type="slidenum">
              <a:rPr lang="en-US" smtClean="0"/>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F08CEAF-B3B8-4799-906C-77B8923BC081}" type="datetimeFigureOut">
              <a:rPr lang="en-US" smtClean="0"/>
              <a:t>2/14/2020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7A97A6C-3E89-4D97-BDE9-5B133A81F6FF}" type="slidenum">
              <a:rPr lang="en-US" smtClean="0"/>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F08CEAF-B3B8-4799-906C-77B8923BC081}" type="datetimeFigureOut">
              <a:rPr lang="en-US" smtClean="0"/>
              <a:t>2/14/2020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7A97A6C-3E89-4D97-BDE9-5B133A81F6FF}" type="slidenum">
              <a:rPr lang="en-US" smtClean="0"/>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Financial Statements</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00" y="2819400"/>
            <a:ext cx="5562600" cy="3845669"/>
          </a:xfrm>
          <a:prstGeom prst="rect">
            <a:avLst/>
          </a:prstGeom>
        </p:spPr>
      </p:pic>
    </p:spTree>
    <p:extLst>
      <p:ext uri="{BB962C8B-B14F-4D97-AF65-F5344CB8AC3E}">
        <p14:creationId xmlns:p14="http://schemas.microsoft.com/office/powerpoint/2010/main" val="300875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4004" y="611678"/>
            <a:ext cx="5803595" cy="5626783"/>
          </a:xfrm>
          <a:prstGeom prst="rect">
            <a:avLst/>
          </a:prstGeom>
        </p:spPr>
      </p:pic>
      <p:sp>
        <p:nvSpPr>
          <p:cNvPr id="3" name="Left Arrow 2"/>
          <p:cNvSpPr/>
          <p:nvPr/>
        </p:nvSpPr>
        <p:spPr>
          <a:xfrm>
            <a:off x="6934200" y="3495261"/>
            <a:ext cx="685800" cy="228600"/>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5715000" y="3723861"/>
            <a:ext cx="609600" cy="238539"/>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1768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lstStyle/>
          <a:p>
            <a:r>
              <a:rPr lang="en-US" dirty="0" smtClean="0"/>
              <a:t>Interpreting the Balance Sheet</a:t>
            </a:r>
          </a:p>
          <a:p>
            <a:pPr lvl="1"/>
            <a:r>
              <a:rPr lang="en-US" dirty="0" smtClean="0"/>
              <a:t>No Negative Amounts</a:t>
            </a:r>
          </a:p>
          <a:p>
            <a:pPr lvl="1"/>
            <a:r>
              <a:rPr lang="en-US" dirty="0" smtClean="0"/>
              <a:t>Stable Liability Accounts</a:t>
            </a:r>
          </a:p>
          <a:p>
            <a:pPr lvl="2"/>
            <a:r>
              <a:rPr lang="en-US" dirty="0" smtClean="0"/>
              <a:t>Accounts Payable</a:t>
            </a:r>
          </a:p>
          <a:p>
            <a:pPr lvl="2"/>
            <a:r>
              <a:rPr lang="en-US" dirty="0" smtClean="0"/>
              <a:t>Payroll Liabilities</a:t>
            </a:r>
          </a:p>
          <a:p>
            <a:pPr lvl="2"/>
            <a:r>
              <a:rPr lang="en-US" dirty="0" smtClean="0"/>
              <a:t>Due to Other Fraternal Units</a:t>
            </a:r>
          </a:p>
          <a:p>
            <a:pPr lvl="3"/>
            <a:r>
              <a:rPr lang="en-US" dirty="0" smtClean="0"/>
              <a:t>Endowment Fund</a:t>
            </a:r>
          </a:p>
          <a:p>
            <a:pPr lvl="3"/>
            <a:r>
              <a:rPr lang="en-US" dirty="0" smtClean="0"/>
              <a:t>ABCD/Application Fees</a:t>
            </a:r>
          </a:p>
          <a:p>
            <a:pPr lvl="3"/>
            <a:r>
              <a:rPr lang="en-US" dirty="0" smtClean="0"/>
              <a:t>Dues to be Forwarded</a:t>
            </a:r>
          </a:p>
          <a:p>
            <a:pPr lvl="1"/>
            <a:r>
              <a:rPr lang="en-US" dirty="0" smtClean="0"/>
              <a:t>Compare Current with Prior Fiscal Year End</a:t>
            </a:r>
            <a:endParaRPr lang="en-US" dirty="0"/>
          </a:p>
        </p:txBody>
      </p:sp>
    </p:spTree>
    <p:extLst>
      <p:ext uri="{BB962C8B-B14F-4D97-AF65-F5344CB8AC3E}">
        <p14:creationId xmlns:p14="http://schemas.microsoft.com/office/powerpoint/2010/main" val="19139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lstStyle/>
          <a:p>
            <a:r>
              <a:rPr lang="en-US" dirty="0" smtClean="0"/>
              <a:t>Interpreting the Balance Sheet</a:t>
            </a:r>
          </a:p>
          <a:p>
            <a:pPr lvl="1"/>
            <a:r>
              <a:rPr lang="en-US" dirty="0" smtClean="0"/>
              <a:t>Common Errors</a:t>
            </a:r>
          </a:p>
          <a:p>
            <a:pPr lvl="2"/>
            <a:r>
              <a:rPr lang="en-US" dirty="0" smtClean="0"/>
              <a:t>Fluctuating or Increasing Petty Cash Amount</a:t>
            </a:r>
          </a:p>
          <a:p>
            <a:pPr lvl="2"/>
            <a:r>
              <a:rPr lang="en-US" dirty="0" smtClean="0"/>
              <a:t>ATM/Credit Card Clearing</a:t>
            </a:r>
          </a:p>
          <a:p>
            <a:pPr lvl="2"/>
            <a:r>
              <a:rPr lang="en-US" dirty="0" smtClean="0"/>
              <a:t>Negative Liabilities</a:t>
            </a:r>
          </a:p>
          <a:p>
            <a:pPr lvl="3"/>
            <a:r>
              <a:rPr lang="en-US" dirty="0" smtClean="0"/>
              <a:t>Endowment Fund</a:t>
            </a:r>
          </a:p>
          <a:p>
            <a:pPr lvl="3"/>
            <a:r>
              <a:rPr lang="en-US" dirty="0" smtClean="0"/>
              <a:t>ABCD/Application Fee</a:t>
            </a:r>
          </a:p>
          <a:p>
            <a:pPr lvl="2"/>
            <a:endParaRPr lang="en-US" dirty="0"/>
          </a:p>
        </p:txBody>
      </p:sp>
    </p:spTree>
    <p:extLst>
      <p:ext uri="{BB962C8B-B14F-4D97-AF65-F5344CB8AC3E}">
        <p14:creationId xmlns:p14="http://schemas.microsoft.com/office/powerpoint/2010/main" val="412373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2872" y="1567801"/>
            <a:ext cx="7823928" cy="4451999"/>
          </a:xfrm>
        </p:spPr>
      </p:pic>
    </p:spTree>
    <p:extLst>
      <p:ext uri="{BB962C8B-B14F-4D97-AF65-F5344CB8AC3E}">
        <p14:creationId xmlns:p14="http://schemas.microsoft.com/office/powerpoint/2010/main" val="3966238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normAutofit/>
          </a:bodyPr>
          <a:lstStyle/>
          <a:p>
            <a:r>
              <a:rPr lang="en-US" dirty="0" smtClean="0"/>
              <a:t>Profit &amp; Loss(Income Statement)</a:t>
            </a:r>
          </a:p>
          <a:p>
            <a:endParaRPr lang="en-US" dirty="0" smtClean="0"/>
          </a:p>
          <a:p>
            <a:pPr lvl="1"/>
            <a:r>
              <a:rPr lang="en-US" dirty="0" smtClean="0"/>
              <a:t>Income</a:t>
            </a:r>
          </a:p>
          <a:p>
            <a:pPr lvl="1"/>
            <a:endParaRPr lang="en-US" dirty="0" smtClean="0"/>
          </a:p>
          <a:p>
            <a:pPr lvl="1"/>
            <a:r>
              <a:rPr lang="en-US" dirty="0" smtClean="0"/>
              <a:t>Expenses</a:t>
            </a:r>
          </a:p>
          <a:p>
            <a:pPr lvl="1"/>
            <a:endParaRPr lang="en-US" dirty="0" smtClean="0"/>
          </a:p>
          <a:p>
            <a:pPr lvl="1"/>
            <a:r>
              <a:rPr lang="en-US" dirty="0" smtClean="0"/>
              <a:t>Profit/Loss</a:t>
            </a:r>
          </a:p>
        </p:txBody>
      </p:sp>
    </p:spTree>
    <p:extLst>
      <p:ext uri="{BB962C8B-B14F-4D97-AF65-F5344CB8AC3E}">
        <p14:creationId xmlns:p14="http://schemas.microsoft.com/office/powerpoint/2010/main" val="427305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normAutofit/>
          </a:bodyPr>
          <a:lstStyle/>
          <a:p>
            <a:r>
              <a:rPr lang="en-US" dirty="0" smtClean="0"/>
              <a:t>Profit &amp; Loss</a:t>
            </a:r>
          </a:p>
          <a:p>
            <a:pPr lvl="1"/>
            <a:r>
              <a:rPr lang="en-US" dirty="0" smtClean="0"/>
              <a:t>Income</a:t>
            </a:r>
          </a:p>
          <a:p>
            <a:pPr lvl="2"/>
            <a:r>
              <a:rPr lang="en-US" dirty="0" smtClean="0"/>
              <a:t>Dues Income</a:t>
            </a:r>
          </a:p>
          <a:p>
            <a:pPr lvl="2"/>
            <a:r>
              <a:rPr lang="en-US" dirty="0" smtClean="0"/>
              <a:t>Social Quarters Sales</a:t>
            </a:r>
          </a:p>
          <a:p>
            <a:pPr lvl="2"/>
            <a:r>
              <a:rPr lang="en-US" dirty="0" smtClean="0"/>
              <a:t>Gaming Income</a:t>
            </a:r>
          </a:p>
          <a:p>
            <a:pPr lvl="2"/>
            <a:r>
              <a:rPr lang="en-US" dirty="0" smtClean="0"/>
              <a:t>Committee Income</a:t>
            </a:r>
          </a:p>
        </p:txBody>
      </p:sp>
    </p:spTree>
    <p:extLst>
      <p:ext uri="{BB962C8B-B14F-4D97-AF65-F5344CB8AC3E}">
        <p14:creationId xmlns:p14="http://schemas.microsoft.com/office/powerpoint/2010/main" val="45892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normAutofit/>
          </a:bodyPr>
          <a:lstStyle/>
          <a:p>
            <a:r>
              <a:rPr lang="en-US" dirty="0" smtClean="0"/>
              <a:t>Profit &amp; Loss</a:t>
            </a:r>
          </a:p>
          <a:p>
            <a:pPr lvl="1"/>
            <a:r>
              <a:rPr lang="en-US" dirty="0" smtClean="0"/>
              <a:t>Expenses</a:t>
            </a:r>
          </a:p>
          <a:p>
            <a:pPr lvl="2"/>
            <a:r>
              <a:rPr lang="en-US" dirty="0" smtClean="0"/>
              <a:t>Cost of Goods Sold(COGS)</a:t>
            </a:r>
          </a:p>
          <a:p>
            <a:pPr lvl="2"/>
            <a:r>
              <a:rPr lang="en-US" dirty="0" smtClean="0"/>
              <a:t>Payroll</a:t>
            </a:r>
          </a:p>
          <a:p>
            <a:pPr lvl="2"/>
            <a:r>
              <a:rPr lang="en-US" dirty="0" smtClean="0"/>
              <a:t>Supplies</a:t>
            </a:r>
          </a:p>
          <a:p>
            <a:pPr lvl="2"/>
            <a:r>
              <a:rPr lang="en-US" dirty="0" smtClean="0"/>
              <a:t>Occupancy</a:t>
            </a:r>
          </a:p>
          <a:p>
            <a:pPr lvl="2"/>
            <a:r>
              <a:rPr lang="en-US" dirty="0" smtClean="0"/>
              <a:t>Administrative</a:t>
            </a:r>
          </a:p>
          <a:p>
            <a:pPr lvl="2"/>
            <a:r>
              <a:rPr lang="en-US" dirty="0" smtClean="0"/>
              <a:t>Committee</a:t>
            </a:r>
          </a:p>
          <a:p>
            <a:pPr lvl="2"/>
            <a:r>
              <a:rPr lang="en-US" dirty="0" smtClean="0"/>
              <a:t>Travel &amp; Rep Expense</a:t>
            </a:r>
            <a:endParaRPr lang="en-US" dirty="0"/>
          </a:p>
        </p:txBody>
      </p:sp>
    </p:spTree>
    <p:extLst>
      <p:ext uri="{BB962C8B-B14F-4D97-AF65-F5344CB8AC3E}">
        <p14:creationId xmlns:p14="http://schemas.microsoft.com/office/powerpoint/2010/main" val="214840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050" y="228600"/>
            <a:ext cx="4565150" cy="6437826"/>
          </a:xfrm>
          <a:prstGeom prst="rect">
            <a:avLst/>
          </a:prstGeom>
        </p:spPr>
      </p:pic>
    </p:spTree>
    <p:extLst>
      <p:ext uri="{BB962C8B-B14F-4D97-AF65-F5344CB8AC3E}">
        <p14:creationId xmlns:p14="http://schemas.microsoft.com/office/powerpoint/2010/main" val="2533737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050" y="228600"/>
            <a:ext cx="4565150" cy="6437826"/>
          </a:xfrm>
          <a:prstGeom prst="rect">
            <a:avLst/>
          </a:prstGeom>
        </p:spPr>
      </p:pic>
      <p:sp>
        <p:nvSpPr>
          <p:cNvPr id="3" name="Left Arrow 2"/>
          <p:cNvSpPr/>
          <p:nvPr/>
        </p:nvSpPr>
        <p:spPr>
          <a:xfrm>
            <a:off x="6549887" y="4823457"/>
            <a:ext cx="381000" cy="198119"/>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p:cNvSpPr/>
          <p:nvPr/>
        </p:nvSpPr>
        <p:spPr>
          <a:xfrm>
            <a:off x="6553200" y="4495799"/>
            <a:ext cx="381000" cy="198119"/>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6553200" y="3463746"/>
            <a:ext cx="381000" cy="198119"/>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6549887" y="1600200"/>
            <a:ext cx="381000" cy="198119"/>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6553200" y="6468307"/>
            <a:ext cx="381000" cy="198119"/>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7324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lstStyle/>
          <a:p>
            <a:r>
              <a:rPr lang="en-US" dirty="0" smtClean="0"/>
              <a:t>Next Steps</a:t>
            </a:r>
          </a:p>
          <a:p>
            <a:pPr lvl="1"/>
            <a:r>
              <a:rPr lang="en-US" dirty="0" smtClean="0"/>
              <a:t>Errors on the Balance Sheet</a:t>
            </a:r>
          </a:p>
          <a:p>
            <a:pPr lvl="2"/>
            <a:r>
              <a:rPr lang="en-US" dirty="0" smtClean="0"/>
              <a:t>Correct Processes</a:t>
            </a:r>
          </a:p>
          <a:p>
            <a:pPr lvl="2"/>
            <a:r>
              <a:rPr lang="en-US" dirty="0" smtClean="0"/>
              <a:t>Territory Manager/Regional Manager</a:t>
            </a:r>
          </a:p>
          <a:p>
            <a:pPr lvl="2"/>
            <a:r>
              <a:rPr lang="en-US" dirty="0" smtClean="0"/>
              <a:t>Financial Review Specialist</a:t>
            </a:r>
          </a:p>
          <a:p>
            <a:pPr lvl="1"/>
            <a:r>
              <a:rPr lang="en-US" dirty="0" smtClean="0"/>
              <a:t>Inadequate Profit</a:t>
            </a:r>
          </a:p>
          <a:p>
            <a:pPr lvl="2"/>
            <a:r>
              <a:rPr lang="en-US" dirty="0" smtClean="0"/>
              <a:t>Territory Manager SQ Analysis</a:t>
            </a:r>
          </a:p>
          <a:p>
            <a:pPr lvl="2"/>
            <a:r>
              <a:rPr lang="en-US" dirty="0" smtClean="0"/>
              <a:t>Financial Review Specialist</a:t>
            </a:r>
          </a:p>
        </p:txBody>
      </p:sp>
    </p:spTree>
    <p:extLst>
      <p:ext uri="{BB962C8B-B14F-4D97-AF65-F5344CB8AC3E}">
        <p14:creationId xmlns:p14="http://schemas.microsoft.com/office/powerpoint/2010/main" val="167320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Business Report Card</a:t>
            </a:r>
          </a:p>
          <a:p>
            <a:endParaRPr lang="en-US" dirty="0" smtClean="0"/>
          </a:p>
          <a:p>
            <a:r>
              <a:rPr lang="en-US" dirty="0" smtClean="0"/>
              <a:t>Your Lodge IS a Business!</a:t>
            </a:r>
          </a:p>
          <a:p>
            <a:endParaRPr lang="en-US" dirty="0" smtClean="0"/>
          </a:p>
          <a:p>
            <a:r>
              <a:rPr lang="en-US" dirty="0" smtClean="0"/>
              <a:t>Officers’ Duty to be Financially Responsible</a:t>
            </a:r>
          </a:p>
          <a:p>
            <a:endParaRPr lang="en-US" dirty="0" smtClean="0"/>
          </a:p>
          <a:p>
            <a:r>
              <a:rPr lang="en-US" dirty="0" smtClean="0"/>
              <a:t>Indispensable Tool for Sound Business Decisions</a:t>
            </a:r>
          </a:p>
          <a:p>
            <a:endParaRPr lang="en-US" dirty="0"/>
          </a:p>
          <a:p>
            <a:r>
              <a:rPr lang="en-US" dirty="0" smtClean="0"/>
              <a:t>Administrator should provide these at every Meeting</a:t>
            </a:r>
            <a:endParaRPr lang="en-US" dirty="0"/>
          </a:p>
        </p:txBody>
      </p:sp>
    </p:spTree>
    <p:extLst>
      <p:ext uri="{BB962C8B-B14F-4D97-AF65-F5344CB8AC3E}">
        <p14:creationId xmlns:p14="http://schemas.microsoft.com/office/powerpoint/2010/main" val="244620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5" name="Rectangle 4"/>
          <p:cNvSpPr/>
          <p:nvPr/>
        </p:nvSpPr>
        <p:spPr>
          <a:xfrm>
            <a:off x="2758845" y="2967335"/>
            <a:ext cx="3626314"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Questions</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839209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lstStyle/>
          <a:p>
            <a:r>
              <a:rPr lang="en-US" dirty="0" smtClean="0"/>
              <a:t>Balance Sheet</a:t>
            </a:r>
          </a:p>
          <a:p>
            <a:pPr lvl="1"/>
            <a:r>
              <a:rPr lang="en-US" dirty="0" smtClean="0"/>
              <a:t>Snapshot of Business Worth</a:t>
            </a:r>
          </a:p>
          <a:p>
            <a:pPr lvl="1"/>
            <a:endParaRPr lang="en-US" dirty="0" smtClean="0"/>
          </a:p>
          <a:p>
            <a:pPr lvl="1"/>
            <a:endParaRPr lang="en-US" dirty="0"/>
          </a:p>
          <a:p>
            <a:r>
              <a:rPr lang="en-US" dirty="0" smtClean="0"/>
              <a:t>Profit &amp; Loss </a:t>
            </a:r>
          </a:p>
          <a:p>
            <a:pPr lvl="1"/>
            <a:r>
              <a:rPr lang="en-US" dirty="0" smtClean="0"/>
              <a:t>Income, Expenses &amp; Profit/Loss over a Period of Time</a:t>
            </a:r>
          </a:p>
          <a:p>
            <a:pPr lvl="1"/>
            <a:endParaRPr lang="en-US" dirty="0"/>
          </a:p>
        </p:txBody>
      </p:sp>
    </p:spTree>
    <p:extLst>
      <p:ext uri="{BB962C8B-B14F-4D97-AF65-F5344CB8AC3E}">
        <p14:creationId xmlns:p14="http://schemas.microsoft.com/office/powerpoint/2010/main" val="119167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normAutofit/>
          </a:bodyPr>
          <a:lstStyle/>
          <a:p>
            <a:r>
              <a:rPr lang="en-US" dirty="0" smtClean="0"/>
              <a:t>Balance Sheet</a:t>
            </a:r>
          </a:p>
          <a:p>
            <a:pPr lvl="1"/>
            <a:r>
              <a:rPr lang="en-US" dirty="0" smtClean="0"/>
              <a:t>Assets</a:t>
            </a:r>
          </a:p>
          <a:p>
            <a:pPr lvl="2"/>
            <a:r>
              <a:rPr lang="en-US" dirty="0" smtClean="0"/>
              <a:t>Cash</a:t>
            </a:r>
          </a:p>
          <a:p>
            <a:pPr lvl="3"/>
            <a:r>
              <a:rPr lang="en-US" dirty="0" smtClean="0"/>
              <a:t>Bank Accounts</a:t>
            </a:r>
          </a:p>
          <a:p>
            <a:pPr lvl="3"/>
            <a:r>
              <a:rPr lang="en-US" dirty="0" smtClean="0"/>
              <a:t>Petty Cash</a:t>
            </a:r>
          </a:p>
          <a:p>
            <a:pPr lvl="3"/>
            <a:r>
              <a:rPr lang="en-US" dirty="0" smtClean="0"/>
              <a:t>ATM/Credit Card Clearing</a:t>
            </a:r>
          </a:p>
          <a:p>
            <a:pPr lvl="2"/>
            <a:r>
              <a:rPr lang="en-US" dirty="0" smtClean="0"/>
              <a:t>Accounts Receivable</a:t>
            </a:r>
          </a:p>
          <a:p>
            <a:pPr lvl="2"/>
            <a:r>
              <a:rPr lang="en-US" dirty="0" smtClean="0"/>
              <a:t>Inventory</a:t>
            </a:r>
          </a:p>
          <a:p>
            <a:pPr lvl="2"/>
            <a:r>
              <a:rPr lang="en-US" dirty="0" smtClean="0"/>
              <a:t>Fixed Assets</a:t>
            </a:r>
          </a:p>
          <a:p>
            <a:pPr lvl="3"/>
            <a:r>
              <a:rPr lang="en-US" dirty="0" smtClean="0"/>
              <a:t>Buildings &amp; Property</a:t>
            </a:r>
          </a:p>
          <a:p>
            <a:pPr lvl="3"/>
            <a:r>
              <a:rPr lang="en-US" dirty="0" smtClean="0"/>
              <a:t>Furniture &amp; Equipment</a:t>
            </a:r>
          </a:p>
        </p:txBody>
      </p:sp>
    </p:spTree>
    <p:extLst>
      <p:ext uri="{BB962C8B-B14F-4D97-AF65-F5344CB8AC3E}">
        <p14:creationId xmlns:p14="http://schemas.microsoft.com/office/powerpoint/2010/main" val="365073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normAutofit/>
          </a:bodyPr>
          <a:lstStyle/>
          <a:p>
            <a:r>
              <a:rPr lang="en-US" dirty="0" smtClean="0"/>
              <a:t>Balance Sheet</a:t>
            </a:r>
          </a:p>
          <a:p>
            <a:pPr lvl="1"/>
            <a:r>
              <a:rPr lang="en-US" dirty="0" smtClean="0"/>
              <a:t>Liabilities</a:t>
            </a:r>
          </a:p>
          <a:p>
            <a:pPr lvl="2"/>
            <a:r>
              <a:rPr lang="en-US" dirty="0" smtClean="0"/>
              <a:t>Accounts Payable</a:t>
            </a:r>
          </a:p>
          <a:p>
            <a:pPr lvl="2"/>
            <a:r>
              <a:rPr lang="en-US" dirty="0" smtClean="0"/>
              <a:t>Notes Payable</a:t>
            </a:r>
          </a:p>
          <a:p>
            <a:pPr lvl="3"/>
            <a:r>
              <a:rPr lang="en-US" dirty="0" smtClean="0"/>
              <a:t>Mortgage</a:t>
            </a:r>
          </a:p>
          <a:p>
            <a:pPr lvl="2"/>
            <a:r>
              <a:rPr lang="en-US" dirty="0" smtClean="0"/>
              <a:t>Payroll &amp; Benefits Liabilities</a:t>
            </a:r>
          </a:p>
          <a:p>
            <a:pPr lvl="2"/>
            <a:r>
              <a:rPr lang="en-US" dirty="0" smtClean="0"/>
              <a:t>Tax Liabilities</a:t>
            </a:r>
          </a:p>
          <a:p>
            <a:pPr lvl="3"/>
            <a:r>
              <a:rPr lang="en-US" dirty="0" smtClean="0"/>
              <a:t>Sales Tax</a:t>
            </a:r>
          </a:p>
          <a:p>
            <a:pPr lvl="2"/>
            <a:r>
              <a:rPr lang="en-US" dirty="0" smtClean="0"/>
              <a:t>Due to Other Fraternal Units</a:t>
            </a:r>
          </a:p>
        </p:txBody>
      </p:sp>
    </p:spTree>
    <p:extLst>
      <p:ext uri="{BB962C8B-B14F-4D97-AF65-F5344CB8AC3E}">
        <p14:creationId xmlns:p14="http://schemas.microsoft.com/office/powerpoint/2010/main" val="338767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a:t>
            </a:r>
            <a:endParaRPr lang="en-US" dirty="0"/>
          </a:p>
        </p:txBody>
      </p:sp>
      <p:sp>
        <p:nvSpPr>
          <p:cNvPr id="3" name="Content Placeholder 2"/>
          <p:cNvSpPr>
            <a:spLocks noGrp="1"/>
          </p:cNvSpPr>
          <p:nvPr>
            <p:ph idx="1"/>
          </p:nvPr>
        </p:nvSpPr>
        <p:spPr/>
        <p:txBody>
          <a:bodyPr>
            <a:normAutofit/>
          </a:bodyPr>
          <a:lstStyle/>
          <a:p>
            <a:r>
              <a:rPr lang="en-US" dirty="0" smtClean="0"/>
              <a:t>Balance Sheet</a:t>
            </a:r>
          </a:p>
          <a:p>
            <a:pPr lvl="1"/>
            <a:r>
              <a:rPr lang="en-US" dirty="0" smtClean="0"/>
              <a:t>Net Worth (Equity)</a:t>
            </a:r>
          </a:p>
        </p:txBody>
      </p:sp>
    </p:spTree>
    <p:extLst>
      <p:ext uri="{BB962C8B-B14F-4D97-AF65-F5344CB8AC3E}">
        <p14:creationId xmlns:p14="http://schemas.microsoft.com/office/powerpoint/2010/main" val="49120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3550" y="471487"/>
            <a:ext cx="5676900" cy="5915025"/>
          </a:xfrm>
          <a:prstGeom prst="rect">
            <a:avLst/>
          </a:prstGeom>
        </p:spPr>
      </p:pic>
    </p:spTree>
    <p:extLst>
      <p:ext uri="{BB962C8B-B14F-4D97-AF65-F5344CB8AC3E}">
        <p14:creationId xmlns:p14="http://schemas.microsoft.com/office/powerpoint/2010/main" val="3809516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3550" y="471487"/>
            <a:ext cx="5676900" cy="5915025"/>
          </a:xfrm>
          <a:prstGeom prst="rect">
            <a:avLst/>
          </a:prstGeom>
        </p:spPr>
      </p:pic>
      <p:sp>
        <p:nvSpPr>
          <p:cNvPr id="4" name="Left Arrow 3"/>
          <p:cNvSpPr/>
          <p:nvPr/>
        </p:nvSpPr>
        <p:spPr>
          <a:xfrm>
            <a:off x="6858000" y="2519896"/>
            <a:ext cx="685800" cy="121919"/>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554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4004" y="621617"/>
            <a:ext cx="5803595" cy="5626783"/>
          </a:xfrm>
          <a:prstGeom prst="rect">
            <a:avLst/>
          </a:prstGeom>
        </p:spPr>
      </p:pic>
    </p:spTree>
    <p:extLst>
      <p:ext uri="{BB962C8B-B14F-4D97-AF65-F5344CB8AC3E}">
        <p14:creationId xmlns:p14="http://schemas.microsoft.com/office/powerpoint/2010/main" val="1646415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620</TotalTime>
  <Words>1048</Words>
  <Application>Microsoft Office PowerPoint</Application>
  <PresentationFormat>On-screen Show (4:3)</PresentationFormat>
  <Paragraphs>238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Understanding Financial Statements</vt:lpstr>
      <vt:lpstr>Financial Statements</vt:lpstr>
      <vt:lpstr>Financial Statements</vt:lpstr>
      <vt:lpstr>Financial Statements</vt:lpstr>
      <vt:lpstr>Financial Statements</vt:lpstr>
      <vt:lpstr>Financial Statements</vt:lpstr>
      <vt:lpstr>PowerPoint Presentation</vt:lpstr>
      <vt:lpstr>PowerPoint Presentation</vt:lpstr>
      <vt:lpstr>PowerPoint Presentation</vt:lpstr>
      <vt:lpstr>PowerPoint Presentation</vt:lpstr>
      <vt:lpstr>Financial Statements</vt:lpstr>
      <vt:lpstr>Financial Statements</vt:lpstr>
      <vt:lpstr>Financial Statements</vt:lpstr>
      <vt:lpstr>Financial Statements</vt:lpstr>
      <vt:lpstr>Financial Statements</vt:lpstr>
      <vt:lpstr>Financial Statements</vt:lpstr>
      <vt:lpstr>PowerPoint Presentation</vt:lpstr>
      <vt:lpstr>PowerPoint Presentation</vt:lpstr>
      <vt:lpstr>Financial Statements</vt:lpstr>
      <vt:lpstr>Financial Statements</vt:lpstr>
    </vt:vector>
  </TitlesOfParts>
  <Company>Moose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Dean</dc:creator>
  <cp:lastModifiedBy>Jeff Gutowski</cp:lastModifiedBy>
  <cp:revision>40</cp:revision>
  <cp:lastPrinted>2020-02-14T21:51:34Z</cp:lastPrinted>
  <dcterms:created xsi:type="dcterms:W3CDTF">2019-12-31T20:44:34Z</dcterms:created>
  <dcterms:modified xsi:type="dcterms:W3CDTF">2020-02-14T22:04:59Z</dcterms:modified>
</cp:coreProperties>
</file>