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56"/>
  </p:notesMasterIdLst>
  <p:sldIdLst>
    <p:sldId id="257" r:id="rId3"/>
    <p:sldId id="258" r:id="rId4"/>
    <p:sldId id="259" r:id="rId5"/>
    <p:sldId id="262" r:id="rId6"/>
    <p:sldId id="260" r:id="rId7"/>
    <p:sldId id="300" r:id="rId8"/>
    <p:sldId id="320" r:id="rId9"/>
    <p:sldId id="265" r:id="rId10"/>
    <p:sldId id="267" r:id="rId11"/>
    <p:sldId id="268" r:id="rId12"/>
    <p:sldId id="269" r:id="rId13"/>
    <p:sldId id="270" r:id="rId14"/>
    <p:sldId id="272" r:id="rId15"/>
    <p:sldId id="325" r:id="rId16"/>
    <p:sldId id="324" r:id="rId17"/>
    <p:sldId id="326" r:id="rId18"/>
    <p:sldId id="273" r:id="rId19"/>
    <p:sldId id="274" r:id="rId20"/>
    <p:sldId id="275" r:id="rId21"/>
    <p:sldId id="276" r:id="rId22"/>
    <p:sldId id="277" r:id="rId23"/>
    <p:sldId id="278" r:id="rId24"/>
    <p:sldId id="279" r:id="rId25"/>
    <p:sldId id="280" r:id="rId26"/>
    <p:sldId id="281" r:id="rId27"/>
    <p:sldId id="321" r:id="rId28"/>
    <p:sldId id="287" r:id="rId29"/>
    <p:sldId id="322" r:id="rId30"/>
    <p:sldId id="323" r:id="rId31"/>
    <p:sldId id="296" r:id="rId32"/>
    <p:sldId id="288" r:id="rId33"/>
    <p:sldId id="295" r:id="rId34"/>
    <p:sldId id="298" r:id="rId35"/>
    <p:sldId id="301" r:id="rId36"/>
    <p:sldId id="302" r:id="rId37"/>
    <p:sldId id="303" r:id="rId38"/>
    <p:sldId id="304" r:id="rId39"/>
    <p:sldId id="305" r:id="rId40"/>
    <p:sldId id="306" r:id="rId41"/>
    <p:sldId id="308" r:id="rId42"/>
    <p:sldId id="309" r:id="rId43"/>
    <p:sldId id="310" r:id="rId44"/>
    <p:sldId id="311" r:id="rId45"/>
    <p:sldId id="312" r:id="rId46"/>
    <p:sldId id="313" r:id="rId47"/>
    <p:sldId id="318" r:id="rId48"/>
    <p:sldId id="319" r:id="rId49"/>
    <p:sldId id="271" r:id="rId50"/>
    <p:sldId id="327" r:id="rId51"/>
    <p:sldId id="316" r:id="rId52"/>
    <p:sldId id="314" r:id="rId53"/>
    <p:sldId id="315" r:id="rId54"/>
    <p:sldId id="317" r:id="rId55"/>
  </p:sldIdLst>
  <p:sldSz cx="9144000" cy="5143500" type="screen16x9"/>
  <p:notesSz cx="7026275" cy="9312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FF99"/>
    <a:srgbClr val="FF9999"/>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25" autoAdjust="0"/>
    <p:restoredTop sz="82558" autoAdjust="0"/>
  </p:normalViewPr>
  <p:slideViewPr>
    <p:cSldViewPr>
      <p:cViewPr>
        <p:scale>
          <a:sx n="69" d="100"/>
          <a:sy n="69" d="100"/>
        </p:scale>
        <p:origin x="-1171" y="-163"/>
      </p:cViewPr>
      <p:guideLst>
        <p:guide orient="horz" pos="1620"/>
        <p:guide pos="2880"/>
      </p:guideLst>
    </p:cSldViewPr>
  </p:slideViewPr>
  <p:notesTextViewPr>
    <p:cViewPr>
      <p:scale>
        <a:sx n="33" d="100"/>
        <a:sy n="33" d="100"/>
      </p:scale>
      <p:origin x="0" y="0"/>
    </p:cViewPr>
  </p:notesTextViewPr>
  <p:sorterViewPr>
    <p:cViewPr>
      <p:scale>
        <a:sx n="100" d="100"/>
        <a:sy n="100" d="100"/>
      </p:scale>
      <p:origin x="0" y="0"/>
    </p:cViewPr>
  </p:sorterViewPr>
  <p:notesViewPr>
    <p:cSldViewPr>
      <p:cViewPr>
        <p:scale>
          <a:sx n="90" d="100"/>
          <a:sy n="90" d="100"/>
        </p:scale>
        <p:origin x="-1800" y="936"/>
      </p:cViewPr>
      <p:guideLst>
        <p:guide orient="horz" pos="2933"/>
        <p:guide pos="2213"/>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4719" cy="465614"/>
          </a:xfrm>
          <a:prstGeom prst="rect">
            <a:avLst/>
          </a:prstGeom>
        </p:spPr>
        <p:txBody>
          <a:bodyPr vert="horz" lIns="93360" tIns="46680" rIns="93360" bIns="46680" rtlCol="0"/>
          <a:lstStyle>
            <a:lvl1pPr algn="l">
              <a:defRPr sz="1200"/>
            </a:lvl1pPr>
          </a:lstStyle>
          <a:p>
            <a:endParaRPr lang="en-US" dirty="0"/>
          </a:p>
        </p:txBody>
      </p:sp>
      <p:sp>
        <p:nvSpPr>
          <p:cNvPr id="3" name="Date Placeholder 2"/>
          <p:cNvSpPr>
            <a:spLocks noGrp="1"/>
          </p:cNvSpPr>
          <p:nvPr>
            <p:ph type="dt" idx="1"/>
          </p:nvPr>
        </p:nvSpPr>
        <p:spPr>
          <a:xfrm>
            <a:off x="3979930" y="0"/>
            <a:ext cx="3044719" cy="465614"/>
          </a:xfrm>
          <a:prstGeom prst="rect">
            <a:avLst/>
          </a:prstGeom>
        </p:spPr>
        <p:txBody>
          <a:bodyPr vert="horz" lIns="93360" tIns="46680" rIns="93360" bIns="46680" rtlCol="0"/>
          <a:lstStyle>
            <a:lvl1pPr algn="r">
              <a:defRPr sz="1200"/>
            </a:lvl1pPr>
          </a:lstStyle>
          <a:p>
            <a:fld id="{9C9B00CD-8368-4335-A027-A9E7E9D6AC1F}" type="datetimeFigureOut">
              <a:rPr lang="en-US" smtClean="0"/>
              <a:t>2/12/2020</a:t>
            </a:fld>
            <a:endParaRPr lang="en-US" dirty="0"/>
          </a:p>
        </p:txBody>
      </p:sp>
      <p:sp>
        <p:nvSpPr>
          <p:cNvPr id="4" name="Slide Image Placeholder 3"/>
          <p:cNvSpPr>
            <a:spLocks noGrp="1" noRot="1" noChangeAspect="1"/>
          </p:cNvSpPr>
          <p:nvPr>
            <p:ph type="sldImg" idx="2"/>
          </p:nvPr>
        </p:nvSpPr>
        <p:spPr>
          <a:xfrm>
            <a:off x="407988" y="698500"/>
            <a:ext cx="6210300" cy="3492500"/>
          </a:xfrm>
          <a:prstGeom prst="rect">
            <a:avLst/>
          </a:prstGeom>
          <a:noFill/>
          <a:ln w="12700">
            <a:solidFill>
              <a:prstClr val="black"/>
            </a:solidFill>
          </a:ln>
        </p:spPr>
        <p:txBody>
          <a:bodyPr vert="horz" lIns="93360" tIns="46680" rIns="93360" bIns="46680" rtlCol="0" anchor="ctr"/>
          <a:lstStyle/>
          <a:p>
            <a:endParaRPr lang="en-US" dirty="0"/>
          </a:p>
        </p:txBody>
      </p:sp>
      <p:sp>
        <p:nvSpPr>
          <p:cNvPr id="5" name="Notes Placeholder 4"/>
          <p:cNvSpPr>
            <a:spLocks noGrp="1"/>
          </p:cNvSpPr>
          <p:nvPr>
            <p:ph type="body" sz="quarter" idx="3"/>
          </p:nvPr>
        </p:nvSpPr>
        <p:spPr>
          <a:xfrm>
            <a:off x="702628" y="4423331"/>
            <a:ext cx="5621020" cy="4190524"/>
          </a:xfrm>
          <a:prstGeom prst="rect">
            <a:avLst/>
          </a:prstGeom>
        </p:spPr>
        <p:txBody>
          <a:bodyPr vert="horz" lIns="93360" tIns="46680" rIns="93360" bIns="4668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5045"/>
            <a:ext cx="3044719" cy="465614"/>
          </a:xfrm>
          <a:prstGeom prst="rect">
            <a:avLst/>
          </a:prstGeom>
        </p:spPr>
        <p:txBody>
          <a:bodyPr vert="horz" lIns="93360" tIns="46680" rIns="93360" bIns="4668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9930" y="8845045"/>
            <a:ext cx="3044719" cy="465614"/>
          </a:xfrm>
          <a:prstGeom prst="rect">
            <a:avLst/>
          </a:prstGeom>
        </p:spPr>
        <p:txBody>
          <a:bodyPr vert="horz" lIns="93360" tIns="46680" rIns="93360" bIns="46680" rtlCol="0" anchor="b"/>
          <a:lstStyle>
            <a:lvl1pPr algn="r">
              <a:defRPr sz="1200"/>
            </a:lvl1pPr>
          </a:lstStyle>
          <a:p>
            <a:fld id="{F7673730-F9A4-4DC8-A1C1-B8DFE66DF863}" type="slidenum">
              <a:rPr lang="en-US" smtClean="0"/>
              <a:t>‹#›</a:t>
            </a:fld>
            <a:endParaRPr lang="en-US" dirty="0"/>
          </a:p>
        </p:txBody>
      </p:sp>
    </p:spTree>
    <p:extLst>
      <p:ext uri="{BB962C8B-B14F-4D97-AF65-F5344CB8AC3E}">
        <p14:creationId xmlns:p14="http://schemas.microsoft.com/office/powerpoint/2010/main" val="4113111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8500"/>
            <a:ext cx="4138613" cy="2327275"/>
          </a:xfrm>
        </p:spPr>
      </p:sp>
      <p:sp>
        <p:nvSpPr>
          <p:cNvPr id="3" name="Notes Placeholder 2"/>
          <p:cNvSpPr>
            <a:spLocks noGrp="1"/>
          </p:cNvSpPr>
          <p:nvPr>
            <p:ph type="body" idx="1"/>
          </p:nvPr>
        </p:nvSpPr>
        <p:spPr>
          <a:xfrm>
            <a:off x="390349" y="3181694"/>
            <a:ext cx="5933299" cy="5432160"/>
          </a:xfrm>
        </p:spPr>
        <p:txBody>
          <a:bodyPr/>
          <a:lstStyle/>
          <a:p>
            <a:r>
              <a:rPr lang="en-US" sz="1400" dirty="0">
                <a:latin typeface="Arial" panose="020B0604020202020204" pitchFamily="34" charset="0"/>
                <a:cs typeface="Arial" panose="020B0604020202020204" pitchFamily="34" charset="0"/>
              </a:rPr>
              <a:t>How many of you have heard of the “One Moose” concept?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How many of you attended the One Moose Town Hall meeting in Orlando this past November?</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How many of you have questions and concerns about the proposed future of our fraternity?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Well, it is my duty to help explain the details of the proposed structure so you, the membership, has a greater understanding and increased confidence in what lies ahead.  </a:t>
            </a:r>
          </a:p>
          <a:p>
            <a:endParaRPr lang="en-US" sz="1400" dirty="0">
              <a:latin typeface="Arial" panose="020B0604020202020204" pitchFamily="34" charset="0"/>
              <a:cs typeface="Arial" panose="020B0604020202020204" pitchFamily="34" charset="0"/>
            </a:endParaRPr>
          </a:p>
          <a:p>
            <a:r>
              <a:rPr lang="en-US" sz="1400" u="sng" dirty="0">
                <a:latin typeface="Arial" panose="020B0604020202020204" pitchFamily="34" charset="0"/>
                <a:cs typeface="Arial" panose="020B0604020202020204" pitchFamily="34" charset="0"/>
              </a:rPr>
              <a:t>Suggestion for manageable crowds:</a:t>
            </a:r>
          </a:p>
          <a:p>
            <a:pPr algn="ctr"/>
            <a:r>
              <a:rPr lang="en-US" sz="1400" i="1" dirty="0">
                <a:latin typeface="Arial" panose="020B0604020202020204" pitchFamily="34" charset="0"/>
                <a:cs typeface="Arial" panose="020B0604020202020204" pitchFamily="34" charset="0"/>
              </a:rPr>
              <a:t>Place a post it or small piece of paper on every seat or give to attendees as they enter the meeting room.  </a:t>
            </a:r>
          </a:p>
          <a:p>
            <a:pPr algn="ctr"/>
            <a:endParaRPr lang="en-US" sz="1400" i="1"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You received a piece of paper as you entered the room.  Before we get started I want you to write down the most pressing question(s) you have about One Moose.  This will allow you to concentrate on the presentation without worrying about forgetting your question.  It is likely your question will be answered throughout the course of this workshop, but if not, there will be time at the end.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Let’s start by talking about the vision of One Moose.  </a:t>
            </a:r>
            <a:r>
              <a:rPr lang="en-US" sz="1400" i="1" dirty="0">
                <a:latin typeface="Arial" panose="020B0604020202020204" pitchFamily="34" charset="0"/>
                <a:cs typeface="Arial" panose="020B0604020202020204" pitchFamily="34" charset="0"/>
              </a:rPr>
              <a:t>(next slide)</a:t>
            </a:r>
          </a:p>
          <a:p>
            <a:endParaRPr lang="en-US" sz="1400" dirty="0">
              <a:latin typeface="Arial" panose="020B0604020202020204" pitchFamily="34" charset="0"/>
              <a:cs typeface="Arial" panose="020B0604020202020204" pitchFamily="34" charset="0"/>
            </a:endParaRPr>
          </a:p>
          <a:p>
            <a:endParaRPr lang="en-US" dirty="0"/>
          </a:p>
          <a:p>
            <a:endParaRPr lang="en-US" dirty="0" smtClean="0"/>
          </a:p>
          <a:p>
            <a:endParaRPr lang="en-US" dirty="0"/>
          </a:p>
        </p:txBody>
      </p:sp>
      <p:sp>
        <p:nvSpPr>
          <p:cNvPr id="4" name="Slide Number Placeholder 3"/>
          <p:cNvSpPr>
            <a:spLocks noGrp="1"/>
          </p:cNvSpPr>
          <p:nvPr>
            <p:ph type="sldNum" sz="quarter" idx="10"/>
          </p:nvPr>
        </p:nvSpPr>
        <p:spPr/>
        <p:txBody>
          <a:bodyPr/>
          <a:lstStyle/>
          <a:p>
            <a:fld id="{F7673730-F9A4-4DC8-A1C1-B8DFE66DF863}" type="slidenum">
              <a:rPr lang="en-US" smtClean="0"/>
              <a:t>1</a:t>
            </a:fld>
            <a:endParaRPr lang="en-US" dirty="0"/>
          </a:p>
        </p:txBody>
      </p:sp>
    </p:spTree>
    <p:extLst>
      <p:ext uri="{BB962C8B-B14F-4D97-AF65-F5344CB8AC3E}">
        <p14:creationId xmlns:p14="http://schemas.microsoft.com/office/powerpoint/2010/main" val="1767028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90348" y="4423331"/>
            <a:ext cx="6323648" cy="4190524"/>
          </a:xfrm>
        </p:spPr>
        <p:txBody>
          <a:bodyPr/>
          <a:lstStyle/>
          <a:p>
            <a:r>
              <a:rPr lang="en-US" sz="1400" dirty="0">
                <a:latin typeface="Arial" panose="020B0604020202020204" pitchFamily="34" charset="0"/>
                <a:cs typeface="Arial" panose="020B0604020202020204" pitchFamily="34" charset="0"/>
              </a:rPr>
              <a:t>The new Lodge structure will consist of at least 7 members of the Board of Directors to be named </a:t>
            </a:r>
            <a:r>
              <a:rPr lang="en-US" sz="1400" dirty="0" smtClean="0">
                <a:latin typeface="Arial" panose="020B0604020202020204" pitchFamily="34" charset="0"/>
                <a:cs typeface="Arial" panose="020B0604020202020204" pitchFamily="34" charset="0"/>
              </a:rPr>
              <a:t>Lodge President</a:t>
            </a:r>
            <a:r>
              <a:rPr lang="en-US" sz="1400" dirty="0">
                <a:latin typeface="Arial" panose="020B0604020202020204" pitchFamily="34" charset="0"/>
                <a:cs typeface="Arial" panose="020B0604020202020204" pitchFamily="34" charset="0"/>
              </a:rPr>
              <a:t>, </a:t>
            </a:r>
            <a:r>
              <a:rPr lang="en-US" sz="1400" dirty="0" smtClean="0">
                <a:latin typeface="Arial" panose="020B0604020202020204" pitchFamily="34" charset="0"/>
                <a:cs typeface="Arial" panose="020B0604020202020204" pitchFamily="34" charset="0"/>
              </a:rPr>
              <a:t>Lodge Vice </a:t>
            </a:r>
            <a:r>
              <a:rPr lang="en-US" sz="1400" dirty="0">
                <a:latin typeface="Arial" panose="020B0604020202020204" pitchFamily="34" charset="0"/>
                <a:cs typeface="Arial" panose="020B0604020202020204" pitchFamily="34" charset="0"/>
              </a:rPr>
              <a:t>President, </a:t>
            </a:r>
            <a:r>
              <a:rPr lang="en-US" sz="1400" dirty="0" smtClean="0">
                <a:latin typeface="Arial" panose="020B0604020202020204" pitchFamily="34" charset="0"/>
                <a:cs typeface="Arial" panose="020B0604020202020204" pitchFamily="34" charset="0"/>
              </a:rPr>
              <a:t>Lodge Treasurer</a:t>
            </a:r>
            <a:r>
              <a:rPr lang="en-US" sz="1400" dirty="0">
                <a:latin typeface="Arial" panose="020B0604020202020204" pitchFamily="34" charset="0"/>
                <a:cs typeface="Arial" panose="020B0604020202020204" pitchFamily="34" charset="0"/>
              </a:rPr>
              <a:t>, Trustee(s), </a:t>
            </a:r>
            <a:r>
              <a:rPr lang="en-US" sz="1400" dirty="0" smtClean="0">
                <a:latin typeface="Arial" panose="020B0604020202020204" pitchFamily="34" charset="0"/>
                <a:cs typeface="Arial" panose="020B0604020202020204" pitchFamily="34" charset="0"/>
              </a:rPr>
              <a:t>Lodge Past </a:t>
            </a:r>
            <a:r>
              <a:rPr lang="en-US" sz="1400" dirty="0">
                <a:latin typeface="Arial" panose="020B0604020202020204" pitchFamily="34" charset="0"/>
                <a:cs typeface="Arial" panose="020B0604020202020204" pitchFamily="34" charset="0"/>
              </a:rPr>
              <a:t>President, Administrator and Chaplain.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A few items to note:</a:t>
            </a:r>
          </a:p>
          <a:p>
            <a:pPr lvl="0"/>
            <a:r>
              <a:rPr lang="en-US" sz="1400" dirty="0">
                <a:latin typeface="Arial" panose="020B0604020202020204" pitchFamily="34" charset="0"/>
                <a:cs typeface="Arial" panose="020B0604020202020204" pitchFamily="34" charset="0"/>
              </a:rPr>
              <a:t>There will be no limits on gender composition</a:t>
            </a:r>
          </a:p>
          <a:p>
            <a:pPr lvl="0"/>
            <a:r>
              <a:rPr lang="en-US" sz="1400" dirty="0">
                <a:latin typeface="Arial" panose="020B0604020202020204" pitchFamily="34" charset="0"/>
                <a:cs typeface="Arial" panose="020B0604020202020204" pitchFamily="34" charset="0"/>
              </a:rPr>
              <a:t>The House Committee will cease to operate as a management body. The Board of Directors  will manage all social quarters operations in an executive session meeting.</a:t>
            </a:r>
          </a:p>
          <a:p>
            <a:pPr lvl="0"/>
            <a:endParaRPr lang="en-US" sz="1400" dirty="0">
              <a:latin typeface="Arial" panose="020B0604020202020204" pitchFamily="34" charset="0"/>
              <a:cs typeface="Arial" panose="020B0604020202020204" pitchFamily="34" charset="0"/>
            </a:endParaRPr>
          </a:p>
          <a:p>
            <a:pPr lvl="0"/>
            <a:r>
              <a:rPr lang="en-US" sz="1400" dirty="0">
                <a:latin typeface="Arial" panose="020B0604020202020204" pitchFamily="34" charset="0"/>
                <a:cs typeface="Arial" panose="020B0604020202020204" pitchFamily="34" charset="0"/>
              </a:rPr>
              <a:t>Qualifications</a:t>
            </a:r>
          </a:p>
          <a:p>
            <a:pPr lvl="1"/>
            <a:r>
              <a:rPr lang="en-US" sz="1400" dirty="0">
                <a:latin typeface="Arial" panose="020B0604020202020204" pitchFamily="34" charset="0"/>
                <a:cs typeface="Arial" panose="020B0604020202020204" pitchFamily="34" charset="0"/>
              </a:rPr>
              <a:t>Only members of the Moose Legion or Chapter are eligible for Board of Director positions – if he/she is not a member of one of these units, he/she must join within </a:t>
            </a:r>
            <a:r>
              <a:rPr lang="en-US" sz="1400" b="1" dirty="0">
                <a:latin typeface="Arial" panose="020B0604020202020204" pitchFamily="34" charset="0"/>
                <a:cs typeface="Arial" panose="020B0604020202020204" pitchFamily="34" charset="0"/>
              </a:rPr>
              <a:t>60 days </a:t>
            </a:r>
            <a:r>
              <a:rPr lang="en-US" sz="1400" dirty="0">
                <a:latin typeface="Arial" panose="020B0604020202020204" pitchFamily="34" charset="0"/>
                <a:cs typeface="Arial" panose="020B0604020202020204" pitchFamily="34" charset="0"/>
              </a:rPr>
              <a:t>of taking office.  </a:t>
            </a:r>
          </a:p>
          <a:p>
            <a:pPr lvl="1"/>
            <a:endParaRPr lang="en-US" sz="1400" dirty="0">
              <a:latin typeface="Arial" panose="020B0604020202020204" pitchFamily="34" charset="0"/>
              <a:cs typeface="Arial" panose="020B0604020202020204" pitchFamily="34" charset="0"/>
            </a:endParaRPr>
          </a:p>
          <a:p>
            <a:pPr lvl="1"/>
            <a:r>
              <a:rPr lang="en-US" sz="1400" dirty="0">
                <a:latin typeface="Arial" panose="020B0604020202020204" pitchFamily="34" charset="0"/>
                <a:cs typeface="Arial" panose="020B0604020202020204" pitchFamily="34" charset="0"/>
              </a:rPr>
              <a:t>All Board of Director positions will be elected annually, with the exception of Administrator which will remain a “term of satisfactory service”</a:t>
            </a:r>
          </a:p>
          <a:p>
            <a:pPr lvl="1"/>
            <a:r>
              <a:rPr lang="en-US" i="0" dirty="0"/>
              <a:t> </a:t>
            </a:r>
          </a:p>
          <a:p>
            <a:endParaRPr lang="en-US" dirty="0"/>
          </a:p>
        </p:txBody>
      </p:sp>
      <p:sp>
        <p:nvSpPr>
          <p:cNvPr id="4" name="Slide Number Placeholder 3"/>
          <p:cNvSpPr>
            <a:spLocks noGrp="1"/>
          </p:cNvSpPr>
          <p:nvPr>
            <p:ph type="sldNum" sz="quarter" idx="5"/>
          </p:nvPr>
        </p:nvSpPr>
        <p:spPr/>
        <p:txBody>
          <a:bodyPr/>
          <a:lstStyle/>
          <a:p>
            <a:fld id="{FE2FD640-6DC1-4609-B626-419FDD4FA0F0}" type="slidenum">
              <a:rPr lang="en-US" smtClean="0"/>
              <a:t>10</a:t>
            </a:fld>
            <a:endParaRPr lang="en-US"/>
          </a:p>
        </p:txBody>
      </p:sp>
    </p:spTree>
    <p:extLst>
      <p:ext uri="{BB962C8B-B14F-4D97-AF65-F5344CB8AC3E}">
        <p14:creationId xmlns:p14="http://schemas.microsoft.com/office/powerpoint/2010/main" val="2123258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90349" y="4423331"/>
            <a:ext cx="5933299" cy="4190524"/>
          </a:xfrm>
        </p:spPr>
        <p:txBody>
          <a:bodyPr/>
          <a:lstStyle/>
          <a:p>
            <a:r>
              <a:rPr lang="en-US" sz="1400" dirty="0">
                <a:latin typeface="Arial" panose="020B0604020202020204" pitchFamily="34" charset="0"/>
                <a:cs typeface="Arial" panose="020B0604020202020204" pitchFamily="34" charset="0"/>
              </a:rPr>
              <a:t>As you can see here, the proposed committee structure has been revised as well.  Some committees may not be part of the new Moose operations, such as Mooseheart/Moosehaven, Moose Charities, and Ritual. These fraternal committees will move into the Higher Degrees units (Moose Legion and Chapter organizations)</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This table isn’t meant to represent the committees within the Moose Legion and new Chapter organizations. They will also likely have committees such as membership, community service, etc. to address the importance of those programs on that level.  </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E2FD640-6DC1-4609-B626-419FDD4FA0F0}" type="slidenum">
              <a:rPr lang="en-US" smtClean="0"/>
              <a:t>11</a:t>
            </a:fld>
            <a:endParaRPr lang="en-US"/>
          </a:p>
        </p:txBody>
      </p:sp>
    </p:spTree>
    <p:extLst>
      <p:ext uri="{BB962C8B-B14F-4D97-AF65-F5344CB8AC3E}">
        <p14:creationId xmlns:p14="http://schemas.microsoft.com/office/powerpoint/2010/main" val="2524615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90349" y="4423331"/>
            <a:ext cx="5933299" cy="4190524"/>
          </a:xfrm>
        </p:spPr>
        <p:txBody>
          <a:bodyPr/>
          <a:lstStyle/>
          <a:p>
            <a:pPr>
              <a:buClr>
                <a:srgbClr val="8B0607"/>
              </a:buClr>
              <a:buSzPct val="125000"/>
            </a:pPr>
            <a:r>
              <a:rPr lang="en-US" sz="1400" dirty="0">
                <a:latin typeface="Arial" panose="020B0604020202020204" pitchFamily="34" charset="0"/>
                <a:cs typeface="Arial" panose="020B0604020202020204" pitchFamily="34" charset="0"/>
              </a:rPr>
              <a:t>Proposed new Moose Lodge Meetings:</a:t>
            </a:r>
          </a:p>
          <a:p>
            <a:pPr marL="0" lvl="1">
              <a:spcBef>
                <a:spcPts val="1225"/>
              </a:spcBef>
              <a:buClr>
                <a:srgbClr val="8B0607"/>
              </a:buClr>
              <a:buSzPct val="125000"/>
              <a:tabLst>
                <a:tab pos="818523" algn="l"/>
              </a:tabLst>
            </a:pPr>
            <a:r>
              <a:rPr lang="en-US" sz="1400" dirty="0">
                <a:latin typeface="Arial" panose="020B0604020202020204" pitchFamily="34" charset="0"/>
                <a:cs typeface="Arial" panose="020B0604020202020204" pitchFamily="34" charset="0"/>
              </a:rPr>
              <a:t>The Board of Directors will meet twice a month, and each of those meetings will likely involve an executive/closed session to discuss social quarters operations (the former House Committee duties)</a:t>
            </a:r>
          </a:p>
          <a:p>
            <a:pPr marL="0" lvl="1">
              <a:spcBef>
                <a:spcPts val="1225"/>
              </a:spcBef>
              <a:buClr>
                <a:srgbClr val="8B0607"/>
              </a:buClr>
              <a:buSzPct val="125000"/>
              <a:tabLst>
                <a:tab pos="818523" algn="l"/>
              </a:tabLst>
            </a:pPr>
            <a:r>
              <a:rPr lang="en-US" sz="1400" dirty="0">
                <a:latin typeface="Arial" panose="020B0604020202020204" pitchFamily="34" charset="0"/>
                <a:cs typeface="Arial" panose="020B0604020202020204" pitchFamily="34" charset="0"/>
              </a:rPr>
              <a:t>Membership meetings will be held twice per month, with at least one of those meetings presenting Committee reports.</a:t>
            </a:r>
          </a:p>
          <a:p>
            <a:pPr marL="0" lvl="1">
              <a:spcBef>
                <a:spcPts val="1225"/>
              </a:spcBef>
              <a:buClr>
                <a:srgbClr val="8B0607"/>
              </a:buClr>
              <a:buSzPct val="125000"/>
              <a:tabLst>
                <a:tab pos="818523" algn="l"/>
              </a:tabLst>
            </a:pPr>
            <a:r>
              <a:rPr lang="en-US" sz="1400" dirty="0">
                <a:latin typeface="Arial" panose="020B0604020202020204" pitchFamily="34" charset="0"/>
                <a:cs typeface="Arial" panose="020B0604020202020204" pitchFamily="34" charset="0"/>
              </a:rPr>
              <a:t>The monthly Joint LOOM/WOTM meeting will be eliminated as it will no longer be necessary.  Requests and communications from the Chapter may be presented by or directly to the Board of Directors.  </a:t>
            </a:r>
          </a:p>
          <a:p>
            <a:pPr marL="0" lvl="1">
              <a:spcBef>
                <a:spcPts val="1225"/>
              </a:spcBef>
              <a:buClr>
                <a:srgbClr val="8B0607"/>
              </a:buClr>
              <a:buSzPct val="125000"/>
              <a:tabLst>
                <a:tab pos="818523" algn="l"/>
              </a:tabLst>
            </a:pPr>
            <a:r>
              <a:rPr lang="en-US" sz="1400" dirty="0">
                <a:latin typeface="Arial" panose="020B0604020202020204" pitchFamily="34" charset="0"/>
                <a:cs typeface="Arial" panose="020B0604020202020204" pitchFamily="34" charset="0"/>
              </a:rPr>
              <a:t>The bi-monthly House Committee meetings will be eliminated </a:t>
            </a:r>
            <a:br>
              <a:rPr lang="en-US" sz="1400" dirty="0">
                <a:latin typeface="Arial" panose="020B0604020202020204" pitchFamily="34" charset="0"/>
                <a:cs typeface="Arial" panose="020B0604020202020204" pitchFamily="34" charset="0"/>
              </a:rPr>
            </a:br>
            <a:r>
              <a:rPr lang="en-US" sz="1400" dirty="0">
                <a:latin typeface="Arial" panose="020B0604020202020204" pitchFamily="34" charset="0"/>
                <a:cs typeface="Arial" panose="020B0604020202020204" pitchFamily="34" charset="0"/>
              </a:rPr>
              <a:t>(replaced with BOD executive/closed sessions) </a:t>
            </a:r>
          </a:p>
          <a:p>
            <a:endParaRPr lang="en-US" dirty="0"/>
          </a:p>
        </p:txBody>
      </p:sp>
      <p:sp>
        <p:nvSpPr>
          <p:cNvPr id="4" name="Slide Number Placeholder 3"/>
          <p:cNvSpPr>
            <a:spLocks noGrp="1"/>
          </p:cNvSpPr>
          <p:nvPr>
            <p:ph type="sldNum" sz="quarter" idx="10"/>
          </p:nvPr>
        </p:nvSpPr>
        <p:spPr/>
        <p:txBody>
          <a:bodyPr/>
          <a:lstStyle/>
          <a:p>
            <a:fld id="{F7673730-F9A4-4DC8-A1C1-B8DFE66DF863}" type="slidenum">
              <a:rPr lang="en-US" smtClean="0"/>
              <a:t>12</a:t>
            </a:fld>
            <a:endParaRPr lang="en-US"/>
          </a:p>
        </p:txBody>
      </p:sp>
    </p:spTree>
    <p:extLst>
      <p:ext uri="{BB962C8B-B14F-4D97-AF65-F5344CB8AC3E}">
        <p14:creationId xmlns:p14="http://schemas.microsoft.com/office/powerpoint/2010/main" val="162349376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465138"/>
            <a:ext cx="4967287" cy="2794000"/>
          </a:xfrm>
        </p:spPr>
      </p:sp>
      <p:sp>
        <p:nvSpPr>
          <p:cNvPr id="3" name="Notes Placeholder 2"/>
          <p:cNvSpPr>
            <a:spLocks noGrp="1"/>
          </p:cNvSpPr>
          <p:nvPr>
            <p:ph type="body" idx="1"/>
          </p:nvPr>
        </p:nvSpPr>
        <p:spPr>
          <a:xfrm>
            <a:off x="312279" y="3336899"/>
            <a:ext cx="6323648" cy="5587365"/>
          </a:xfrm>
        </p:spPr>
        <p:txBody>
          <a:bodyPr/>
          <a:lstStyle/>
          <a:p>
            <a:pPr lvl="0"/>
            <a:r>
              <a:rPr lang="en-US" sz="1400" dirty="0">
                <a:latin typeface="Arial" panose="020B0604020202020204" pitchFamily="34" charset="0"/>
                <a:cs typeface="Arial" panose="020B0604020202020204" pitchFamily="34" charset="0"/>
              </a:rPr>
              <a:t>New Moose Lodge dues. </a:t>
            </a:r>
          </a:p>
          <a:p>
            <a:pPr marL="4863" lvl="1"/>
            <a:r>
              <a:rPr lang="en-US" sz="1400" dirty="0">
                <a:latin typeface="Arial" panose="020B0604020202020204" pitchFamily="34" charset="0"/>
                <a:cs typeface="Arial" panose="020B0604020202020204" pitchFamily="34" charset="0"/>
              </a:rPr>
              <a:t>Upon implementation, the Moose Lodge dues for each lodge will equal the LOOM dues.  After the new Moose Board of Directors has been installed, each Moose Lodge can set their own dues but the minimum shall be $40.00, which will be the ABCD at the proposed time of One Moose implementation. </a:t>
            </a:r>
          </a:p>
          <a:p>
            <a:pPr lvl="1"/>
            <a:endParaRPr lang="en-US" sz="1400" dirty="0">
              <a:latin typeface="Arial" panose="020B0604020202020204" pitchFamily="34" charset="0"/>
              <a:cs typeface="Arial" panose="020B0604020202020204" pitchFamily="34" charset="0"/>
            </a:endParaRPr>
          </a:p>
          <a:p>
            <a:pPr lvl="0"/>
            <a:r>
              <a:rPr lang="en-US" sz="1400" dirty="0">
                <a:latin typeface="Arial" panose="020B0604020202020204" pitchFamily="34" charset="0"/>
                <a:cs typeface="Arial" panose="020B0604020202020204" pitchFamily="34" charset="0"/>
              </a:rPr>
              <a:t>Current LOOM and WOTM life members will automatically be given life memberships in the new Moose.  WOTM life members will also receive life membership in the Chapter.</a:t>
            </a:r>
          </a:p>
          <a:p>
            <a:pPr lvl="0"/>
            <a:endParaRPr lang="en-US" sz="1400" dirty="0">
              <a:latin typeface="Arial" panose="020B0604020202020204" pitchFamily="34" charset="0"/>
              <a:cs typeface="Arial" panose="020B0604020202020204" pitchFamily="34" charset="0"/>
            </a:endParaRPr>
          </a:p>
          <a:p>
            <a:pPr lvl="0"/>
            <a:r>
              <a:rPr lang="en-US" sz="1400" dirty="0">
                <a:latin typeface="Arial" panose="020B0604020202020204" pitchFamily="34" charset="0"/>
                <a:cs typeface="Arial" panose="020B0604020202020204" pitchFamily="34" charset="0"/>
              </a:rPr>
              <a:t>The new Moose dues structure will become effective for members upon the first expiration of their current dues after implementation of One Moose. For example, if Joe’s current LOOM dues expire on September 30, 2021, then Joe’s new Moose dues (whether the same or different than the current LOOM dues) will be due on that day.  If Mary’s current WOTM dues expire on May 31, 2021, then her Moose dues renewal  becomes effective on that date. </a:t>
            </a:r>
          </a:p>
          <a:p>
            <a:pPr lvl="0"/>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E2FD640-6DC1-4609-B626-419FDD4FA0F0}" type="slidenum">
              <a:rPr lang="en-US" smtClean="0"/>
              <a:t>13</a:t>
            </a:fld>
            <a:endParaRPr lang="en-US"/>
          </a:p>
        </p:txBody>
      </p:sp>
    </p:spTree>
    <p:extLst>
      <p:ext uri="{BB962C8B-B14F-4D97-AF65-F5344CB8AC3E}">
        <p14:creationId xmlns:p14="http://schemas.microsoft.com/office/powerpoint/2010/main" val="3070169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465138"/>
            <a:ext cx="4889500" cy="2749550"/>
          </a:xfrm>
        </p:spPr>
      </p:sp>
      <p:sp>
        <p:nvSpPr>
          <p:cNvPr id="3" name="Notes Placeholder 2"/>
          <p:cNvSpPr>
            <a:spLocks noGrp="1"/>
          </p:cNvSpPr>
          <p:nvPr>
            <p:ph type="body" idx="1"/>
          </p:nvPr>
        </p:nvSpPr>
        <p:spPr>
          <a:xfrm>
            <a:off x="390348" y="3336899"/>
            <a:ext cx="6323648" cy="5432160"/>
          </a:xfrm>
        </p:spPr>
        <p:txBody>
          <a:bodyPr/>
          <a:lstStyle/>
          <a:p>
            <a:pPr lvl="0"/>
            <a:r>
              <a:rPr lang="en-US" sz="1400" dirty="0">
                <a:latin typeface="Arial" panose="020B0604020202020204" pitchFamily="34" charset="0"/>
                <a:cs typeface="Arial" panose="020B0604020202020204" pitchFamily="34" charset="0"/>
              </a:rPr>
              <a:t>Current WOTM members will receive 3 years of Chapter dues free of charge with a paid Moose Lodge membership.  </a:t>
            </a:r>
          </a:p>
          <a:p>
            <a:pPr lvl="0"/>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Multiple Membership as it pertains to WOTM:</a:t>
            </a:r>
          </a:p>
          <a:p>
            <a:r>
              <a:rPr lang="en-US" sz="1400" dirty="0">
                <a:latin typeface="Arial" panose="020B0604020202020204" pitchFamily="34" charset="0"/>
                <a:cs typeface="Arial" panose="020B0604020202020204" pitchFamily="34" charset="0"/>
              </a:rPr>
              <a:t>If Mary belongs to 3 chapters at the time of implementation, she will automatically belong to those 3 new Moose Lodges.  She will also belong to the 3 affiliated Chapters.  If she renews her Moose dues in all 3 Lodges, her affiliated Chapter dues will renew automatically each year for a maximum of 3 years.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If she drops one or more of her Moose Lodge dues, that affiliated Chapter dues will expire unless she chooses to renew them.   A minimum of 1 Moose Lodge Dues is required for a female to maintain Chapter membership.</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E2FD640-6DC1-4609-B626-419FDD4FA0F0}" type="slidenum">
              <a:rPr lang="en-US" smtClean="0"/>
              <a:t>14</a:t>
            </a:fld>
            <a:endParaRPr lang="en-US"/>
          </a:p>
        </p:txBody>
      </p:sp>
    </p:spTree>
    <p:extLst>
      <p:ext uri="{BB962C8B-B14F-4D97-AF65-F5344CB8AC3E}">
        <p14:creationId xmlns:p14="http://schemas.microsoft.com/office/powerpoint/2010/main" val="30701698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6925" y="465138"/>
            <a:ext cx="5381625" cy="3027362"/>
          </a:xfrm>
        </p:spPr>
      </p:sp>
      <p:sp>
        <p:nvSpPr>
          <p:cNvPr id="3" name="Notes Placeholder 2"/>
          <p:cNvSpPr>
            <a:spLocks noGrp="1"/>
          </p:cNvSpPr>
          <p:nvPr>
            <p:ph type="body" idx="1"/>
          </p:nvPr>
        </p:nvSpPr>
        <p:spPr>
          <a:xfrm>
            <a:off x="624558" y="3802512"/>
            <a:ext cx="6089438" cy="5044149"/>
          </a:xfrm>
        </p:spPr>
        <p:txBody>
          <a:bodyPr/>
          <a:lstStyle/>
          <a:p>
            <a:r>
              <a:rPr lang="en-US" sz="1400" dirty="0">
                <a:latin typeface="Arial" panose="020B0604020202020204" pitchFamily="34" charset="0"/>
                <a:cs typeface="Arial" panose="020B0604020202020204" pitchFamily="34" charset="0"/>
              </a:rPr>
              <a:t>Example:  Mary belongs to Muskego, Mooseheart and West Bend Chapters at the time of implementation.  She has a life membership in Muskego Chapter.  At implementation, Mary will have a life membership in Muskego Lodge, a life membership in Muskego Chapter, a one year membership at Mooseheart Lodge, a one year membership at Mooseheart Chapter, a one year membership at West Bend Lodge and a one year membership at West Bend Chapter.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Note:  the committee is proposing 1 membership card per member rather than a card for each unit.  </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E2FD640-6DC1-4609-B626-419FDD4FA0F0}" type="slidenum">
              <a:rPr lang="en-US" smtClean="0"/>
              <a:t>15</a:t>
            </a:fld>
            <a:endParaRPr lang="en-US"/>
          </a:p>
        </p:txBody>
      </p:sp>
    </p:spTree>
    <p:extLst>
      <p:ext uri="{BB962C8B-B14F-4D97-AF65-F5344CB8AC3E}">
        <p14:creationId xmlns:p14="http://schemas.microsoft.com/office/powerpoint/2010/main" val="30701698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5338" y="465138"/>
            <a:ext cx="5106987" cy="2871787"/>
          </a:xfrm>
        </p:spPr>
      </p:sp>
      <p:sp>
        <p:nvSpPr>
          <p:cNvPr id="3" name="Notes Placeholder 2"/>
          <p:cNvSpPr>
            <a:spLocks noGrp="1"/>
          </p:cNvSpPr>
          <p:nvPr>
            <p:ph type="body" idx="1"/>
          </p:nvPr>
        </p:nvSpPr>
        <p:spPr>
          <a:xfrm>
            <a:off x="624558" y="3880114"/>
            <a:ext cx="6011369" cy="4656138"/>
          </a:xfrm>
        </p:spPr>
        <p:txBody>
          <a:bodyPr/>
          <a:lstStyle/>
          <a:p>
            <a:pPr lvl="0"/>
            <a:r>
              <a:rPr lang="en-US" sz="1400" dirty="0">
                <a:latin typeface="Arial" panose="020B0604020202020204" pitchFamily="34" charset="0"/>
                <a:cs typeface="Arial" panose="020B0604020202020204" pitchFamily="34" charset="0"/>
              </a:rPr>
              <a:t>If Mary renews her dues the following year for Mooseheart but not West bend, she will have a life membership in Muskego Lodge, a life membership in Muskego Chapter, a one year membership at Mooseheart Lodge, a one year membership at Mooseheart Chapter free of charge  and will have the option of renewing (paying) her dues at West Bend Chapter.  </a:t>
            </a:r>
          </a:p>
          <a:p>
            <a:pPr lvl="0"/>
            <a:endParaRPr lang="en-US" sz="1400" dirty="0">
              <a:latin typeface="Arial" panose="020B0604020202020204" pitchFamily="34" charset="0"/>
              <a:cs typeface="Arial" panose="020B0604020202020204" pitchFamily="34" charset="0"/>
            </a:endParaRPr>
          </a:p>
          <a:p>
            <a:pPr lvl="0"/>
            <a:r>
              <a:rPr lang="en-US" sz="1400" dirty="0">
                <a:latin typeface="Arial" panose="020B0604020202020204" pitchFamily="34" charset="0"/>
                <a:cs typeface="Arial" panose="020B0604020202020204" pitchFamily="34" charset="0"/>
              </a:rPr>
              <a:t>Again, she only needs 1 Moose Lodge Membership to maintain her Chapter memberships.</a:t>
            </a:r>
          </a:p>
          <a:p>
            <a:pPr lvl="0"/>
            <a:endParaRPr lang="en-US" sz="1400" dirty="0">
              <a:latin typeface="Arial" panose="020B0604020202020204" pitchFamily="34" charset="0"/>
              <a:cs typeface="Arial" panose="020B0604020202020204" pitchFamily="34" charset="0"/>
            </a:endParaRPr>
          </a:p>
          <a:p>
            <a:pPr lvl="0"/>
            <a:r>
              <a:rPr lang="en-US" sz="1400" dirty="0">
                <a:latin typeface="Arial" panose="020B0604020202020204" pitchFamily="34" charset="0"/>
                <a:cs typeface="Arial" panose="020B0604020202020204" pitchFamily="34" charset="0"/>
              </a:rPr>
              <a:t>(CLICK)   She could choose to drop the Mooseheart and West Bend Lodge dues, but pay Mooseheart Chapter and West Bend Chapter dues.  </a:t>
            </a:r>
          </a:p>
        </p:txBody>
      </p:sp>
      <p:sp>
        <p:nvSpPr>
          <p:cNvPr id="4" name="Slide Number Placeholder 3"/>
          <p:cNvSpPr>
            <a:spLocks noGrp="1"/>
          </p:cNvSpPr>
          <p:nvPr>
            <p:ph type="sldNum" sz="quarter" idx="5"/>
          </p:nvPr>
        </p:nvSpPr>
        <p:spPr/>
        <p:txBody>
          <a:bodyPr/>
          <a:lstStyle/>
          <a:p>
            <a:fld id="{FE2FD640-6DC1-4609-B626-419FDD4FA0F0}" type="slidenum">
              <a:rPr lang="en-US" smtClean="0"/>
              <a:t>16</a:t>
            </a:fld>
            <a:endParaRPr lang="en-US"/>
          </a:p>
        </p:txBody>
      </p:sp>
    </p:spTree>
    <p:extLst>
      <p:ext uri="{BB962C8B-B14F-4D97-AF65-F5344CB8AC3E}">
        <p14:creationId xmlns:p14="http://schemas.microsoft.com/office/powerpoint/2010/main" val="3070169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Women of the Moose Chapters – what should be expected?  </a:t>
            </a:r>
          </a:p>
        </p:txBody>
      </p:sp>
      <p:sp>
        <p:nvSpPr>
          <p:cNvPr id="4" name="Slide Number Placeholder 3"/>
          <p:cNvSpPr>
            <a:spLocks noGrp="1"/>
          </p:cNvSpPr>
          <p:nvPr>
            <p:ph type="sldNum" sz="quarter" idx="10"/>
          </p:nvPr>
        </p:nvSpPr>
        <p:spPr/>
        <p:txBody>
          <a:bodyPr/>
          <a:lstStyle/>
          <a:p>
            <a:fld id="{F7673730-F9A4-4DC8-A1C1-B8DFE66DF863}" type="slidenum">
              <a:rPr lang="en-US" smtClean="0"/>
              <a:t>17</a:t>
            </a:fld>
            <a:endParaRPr lang="en-US"/>
          </a:p>
        </p:txBody>
      </p:sp>
    </p:spTree>
    <p:extLst>
      <p:ext uri="{BB962C8B-B14F-4D97-AF65-F5344CB8AC3E}">
        <p14:creationId xmlns:p14="http://schemas.microsoft.com/office/powerpoint/2010/main" val="39365466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311150"/>
            <a:ext cx="3449638" cy="1939925"/>
          </a:xfrm>
        </p:spPr>
      </p:sp>
      <p:sp>
        <p:nvSpPr>
          <p:cNvPr id="3" name="Notes Placeholder 2"/>
          <p:cNvSpPr>
            <a:spLocks noGrp="1"/>
          </p:cNvSpPr>
          <p:nvPr>
            <p:ph type="body" idx="1"/>
          </p:nvPr>
        </p:nvSpPr>
        <p:spPr>
          <a:xfrm>
            <a:off x="312279" y="2328069"/>
            <a:ext cx="6401717" cy="6829002"/>
          </a:xfrm>
        </p:spPr>
        <p:txBody>
          <a:bodyPr/>
          <a:lstStyle/>
          <a:p>
            <a:r>
              <a:rPr lang="en-US" sz="1400" dirty="0">
                <a:latin typeface="Arial" panose="020B0604020202020204" pitchFamily="34" charset="0"/>
                <a:cs typeface="Arial" panose="020B0604020202020204" pitchFamily="34" charset="0"/>
              </a:rPr>
              <a:t>What will the Chapter of Tomorrow look like?  How will it be structured?  How will Chapters operate and why will we have gender specific units if we are joining together as One?  Based on our extensive research, I quote, “members expect that segregated gatherings would be held in a context where all member benefits and privileges are completely equal.”  In other words, current members have a desire to continue to gather as groups of men or women but they don’t feel their rights or privileges in the Moose home should be determined by their gender.  The research supported the opinion of the Stand As One committee that women enjoy socializing with other women just as men often enjoy getting together without their female counterparts.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Some of the key concerns from our members for maintaining a WOTM unit are:   “existing, lifelong and hard-earned honors for women,  the charitable focus of the Women of the Moose,  lower dues for Chapter members,  and the current influence held by the Women of the Moose.”</a:t>
            </a:r>
          </a:p>
          <a:p>
            <a:r>
              <a:rPr lang="en-US" sz="1400" dirty="0">
                <a:latin typeface="Arial" panose="020B0604020202020204" pitchFamily="34" charset="0"/>
                <a:cs typeface="Arial" panose="020B0604020202020204" pitchFamily="34" charset="0"/>
              </a:rPr>
              <a:t> </a:t>
            </a:r>
          </a:p>
          <a:p>
            <a:r>
              <a:rPr lang="en-US" sz="1400" dirty="0">
                <a:latin typeface="Arial" panose="020B0604020202020204" pitchFamily="34" charset="0"/>
                <a:cs typeface="Arial" panose="020B0604020202020204" pitchFamily="34" charset="0"/>
              </a:rPr>
              <a:t>In order to achieve these goals, the Women of the Moose Chapter will be an affiliated unit of the new Moose Lodge and Moose International, just as it is now.  Chapters will continue to operate similarly to the way they operate now but installed, volunteer positions and meeting requirements will be reduced.</a:t>
            </a:r>
          </a:p>
          <a:p>
            <a:r>
              <a:rPr lang="en-US" sz="1400" dirty="0">
                <a:latin typeface="Arial" panose="020B0604020202020204" pitchFamily="34" charset="0"/>
                <a:cs typeface="Arial" panose="020B0604020202020204" pitchFamily="34" charset="0"/>
              </a:rPr>
              <a:t> </a:t>
            </a:r>
          </a:p>
          <a:p>
            <a:r>
              <a:rPr lang="en-US" sz="1400" dirty="0">
                <a:latin typeface="Arial" panose="020B0604020202020204" pitchFamily="34" charset="0"/>
                <a:cs typeface="Arial" panose="020B0604020202020204" pitchFamily="34" charset="0"/>
              </a:rPr>
              <a:t>Chapters will maintain their current assets. Chapters will NOT relinquish their funds to the Lodge or Moose International as a result of the One Moose initiative.  They will maintain their General Fund, Savings and Investment accounts.  </a:t>
            </a:r>
          </a:p>
          <a:p>
            <a:r>
              <a:rPr lang="en-US" sz="1400" dirty="0">
                <a:latin typeface="Arial" panose="020B0604020202020204" pitchFamily="34" charset="0"/>
                <a:cs typeface="Arial" panose="020B0604020202020204" pitchFamily="34" charset="0"/>
              </a:rPr>
              <a:t> </a:t>
            </a:r>
          </a:p>
          <a:p>
            <a:r>
              <a:rPr lang="en-US" sz="1400" dirty="0">
                <a:latin typeface="Arial" panose="020B0604020202020204" pitchFamily="34" charset="0"/>
                <a:cs typeface="Arial" panose="020B0604020202020204" pitchFamily="34" charset="0"/>
              </a:rPr>
              <a:t>Chapters will have their own leadership (which we discuss in a moment) and</a:t>
            </a:r>
          </a:p>
          <a:p>
            <a:r>
              <a:rPr lang="en-US" sz="1400" dirty="0">
                <a:latin typeface="Arial" panose="020B0604020202020204" pitchFamily="34" charset="0"/>
                <a:cs typeface="Arial" panose="020B0604020202020204" pitchFamily="34" charset="0"/>
              </a:rPr>
              <a:t>Chapters will serve as a vehicle for WOTM Higher Degrees.</a:t>
            </a:r>
            <a:endParaRPr lang="en-US" sz="1100" dirty="0"/>
          </a:p>
          <a:p>
            <a:endParaRPr lang="en-US" sz="1100" dirty="0"/>
          </a:p>
        </p:txBody>
      </p:sp>
      <p:sp>
        <p:nvSpPr>
          <p:cNvPr id="4" name="Slide Number Placeholder 3"/>
          <p:cNvSpPr>
            <a:spLocks noGrp="1"/>
          </p:cNvSpPr>
          <p:nvPr>
            <p:ph type="sldNum" sz="quarter" idx="10"/>
          </p:nvPr>
        </p:nvSpPr>
        <p:spPr/>
        <p:txBody>
          <a:bodyPr/>
          <a:lstStyle/>
          <a:p>
            <a:fld id="{F7673730-F9A4-4DC8-A1C1-B8DFE66DF863}" type="slidenum">
              <a:rPr lang="en-US" smtClean="0"/>
              <a:t>18</a:t>
            </a:fld>
            <a:endParaRPr lang="en-US"/>
          </a:p>
        </p:txBody>
      </p:sp>
    </p:spTree>
    <p:extLst>
      <p:ext uri="{BB962C8B-B14F-4D97-AF65-F5344CB8AC3E}">
        <p14:creationId xmlns:p14="http://schemas.microsoft.com/office/powerpoint/2010/main" val="2748584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233363"/>
            <a:ext cx="3416300" cy="1920875"/>
          </a:xfrm>
        </p:spPr>
      </p:sp>
      <p:sp>
        <p:nvSpPr>
          <p:cNvPr id="3" name="Notes Placeholder 2"/>
          <p:cNvSpPr>
            <a:spLocks noGrp="1"/>
          </p:cNvSpPr>
          <p:nvPr>
            <p:ph type="body" idx="1"/>
          </p:nvPr>
        </p:nvSpPr>
        <p:spPr>
          <a:xfrm>
            <a:off x="390348" y="2328069"/>
            <a:ext cx="6323648" cy="6673797"/>
          </a:xfrm>
        </p:spPr>
        <p:txBody>
          <a:bodyPr/>
          <a:lstStyle/>
          <a:p>
            <a:r>
              <a:rPr lang="en-US" sz="1400" dirty="0">
                <a:latin typeface="Arial" panose="020B0604020202020204" pitchFamily="34" charset="0"/>
                <a:cs typeface="Arial" panose="020B0604020202020204" pitchFamily="34" charset="0"/>
              </a:rPr>
              <a:t>As you can see here, the tentative proposed structure has the new Moose Lodge at the top of the pyramid.  We, </a:t>
            </a:r>
            <a:r>
              <a:rPr lang="en-US" sz="1400" b="1" dirty="0">
                <a:latin typeface="Arial" panose="020B0604020202020204" pitchFamily="34" charset="0"/>
                <a:cs typeface="Arial" panose="020B0604020202020204" pitchFamily="34" charset="0"/>
              </a:rPr>
              <a:t>all members, will belong to this unit</a:t>
            </a:r>
            <a:r>
              <a:rPr lang="en-US" sz="1400" dirty="0">
                <a:latin typeface="Arial" panose="020B0604020202020204" pitchFamily="34" charset="0"/>
                <a:cs typeface="Arial" panose="020B0604020202020204" pitchFamily="34" charset="0"/>
              </a:rPr>
              <a:t>.  Each Moose Lodge will have a Chapter unit and a Moose Legion jurisdictional unit.  The proposed chapter structure consists of 4 Officers:  Senior Regent, Recorder, Secretary and Junior Graduate Regent.  </a:t>
            </a:r>
            <a:r>
              <a:rPr lang="en-US" sz="1400" u="sng" dirty="0">
                <a:latin typeface="Arial" panose="020B0604020202020204" pitchFamily="34" charset="0"/>
                <a:cs typeface="Arial" panose="020B0604020202020204" pitchFamily="34" charset="0"/>
              </a:rPr>
              <a:t>Officer titles may change</a:t>
            </a:r>
            <a:r>
              <a:rPr lang="en-US" sz="1400" dirty="0">
                <a:latin typeface="Arial" panose="020B0604020202020204" pitchFamily="34" charset="0"/>
                <a:cs typeface="Arial" panose="020B0604020202020204" pitchFamily="34" charset="0"/>
              </a:rPr>
              <a:t> as additional options are considered. For example, maybe the Recorder becomes the Treasurer.  </a:t>
            </a:r>
          </a:p>
          <a:p>
            <a:r>
              <a:rPr lang="en-US" sz="1400" dirty="0">
                <a:latin typeface="Arial" panose="020B0604020202020204" pitchFamily="34" charset="0"/>
                <a:cs typeface="Arial" panose="020B0604020202020204" pitchFamily="34" charset="0"/>
              </a:rPr>
              <a:t> </a:t>
            </a:r>
          </a:p>
          <a:p>
            <a:r>
              <a:rPr lang="en-US" sz="1400" dirty="0">
                <a:latin typeface="Arial" panose="020B0604020202020204" pitchFamily="34" charset="0"/>
                <a:cs typeface="Arial" panose="020B0604020202020204" pitchFamily="34" charset="0"/>
              </a:rPr>
              <a:t>The committee is recommending having four Installed Chairmen:  Membership, Higher Degrees, Mooseheart/Moosehaven, and Fraternal Activities.  Just as they do now, Chairmen will commit to conducting fundraising activities as well as member events to preserve our charitable donations to support Mooseheart, Moosehaven and our communities. Chapters provide millions of dollars annually to our programs.  We cannot and will not jeopardize the current or future security of our residents under the new structure.  Leadership recognizes donations are vital to maintaining the quality of life we have promised our children and senior members.  </a:t>
            </a:r>
          </a:p>
          <a:p>
            <a:r>
              <a:rPr lang="en-US" sz="1400" dirty="0">
                <a:latin typeface="Arial" panose="020B0604020202020204" pitchFamily="34" charset="0"/>
                <a:cs typeface="Arial" panose="020B0604020202020204" pitchFamily="34" charset="0"/>
              </a:rPr>
              <a:t> </a:t>
            </a:r>
          </a:p>
          <a:p>
            <a:r>
              <a:rPr lang="en-US" sz="1400" dirty="0">
                <a:latin typeface="Arial" panose="020B0604020202020204" pitchFamily="34" charset="0"/>
                <a:cs typeface="Arial" panose="020B0604020202020204" pitchFamily="34" charset="0"/>
              </a:rPr>
              <a:t>Specific responsibilities of each committee will be determined at a later date but as you can assess from the proposed titles, we recognize the importance of our current fraternal obligations.  </a:t>
            </a:r>
          </a:p>
          <a:p>
            <a:endParaRPr lang="en-US" sz="1400" dirty="0">
              <a:latin typeface="Arial" panose="020B0604020202020204" pitchFamily="34" charset="0"/>
              <a:cs typeface="Arial" panose="020B0604020202020204" pitchFamily="34" charset="0"/>
            </a:endParaRPr>
          </a:p>
          <a:p>
            <a:r>
              <a:rPr lang="en-US" sz="1400" b="1" dirty="0">
                <a:latin typeface="Arial" panose="020B0604020202020204" pitchFamily="34" charset="0"/>
                <a:cs typeface="Arial" panose="020B0604020202020204" pitchFamily="34" charset="0"/>
              </a:rPr>
              <a:t>Membership</a:t>
            </a:r>
            <a:r>
              <a:rPr lang="en-US" sz="1400" dirty="0">
                <a:latin typeface="Arial" panose="020B0604020202020204" pitchFamily="34" charset="0"/>
                <a:cs typeface="Arial" panose="020B0604020202020204" pitchFamily="34" charset="0"/>
              </a:rPr>
              <a:t> is at the cornerstone of our existence; this also includes member retention.  </a:t>
            </a:r>
          </a:p>
          <a:p>
            <a:r>
              <a:rPr lang="en-US" sz="1400" dirty="0">
                <a:latin typeface="Arial" panose="020B0604020202020204" pitchFamily="34" charset="0"/>
                <a:cs typeface="Arial" panose="020B0604020202020204" pitchFamily="34" charset="0"/>
              </a:rPr>
              <a:t>The </a:t>
            </a:r>
            <a:r>
              <a:rPr lang="en-US" sz="1400" b="1" dirty="0">
                <a:latin typeface="Arial" panose="020B0604020202020204" pitchFamily="34" charset="0"/>
                <a:cs typeface="Arial" panose="020B0604020202020204" pitchFamily="34" charset="0"/>
              </a:rPr>
              <a:t>Higher Degree </a:t>
            </a:r>
            <a:r>
              <a:rPr lang="en-US" sz="1400" dirty="0">
                <a:latin typeface="Arial" panose="020B0604020202020204" pitchFamily="34" charset="0"/>
                <a:cs typeface="Arial" panose="020B0604020202020204" pitchFamily="34" charset="0"/>
              </a:rPr>
              <a:t>chairmen will help promote chapter and personal success, explain traditions and recognize those members who have been elevated within our program.  </a:t>
            </a:r>
          </a:p>
          <a:p>
            <a:r>
              <a:rPr lang="en-US" sz="1400" b="1" dirty="0">
                <a:latin typeface="Arial" panose="020B0604020202020204" pitchFamily="34" charset="0"/>
                <a:cs typeface="Arial" panose="020B0604020202020204" pitchFamily="34" charset="0"/>
              </a:rPr>
              <a:t>Mooseheart/Moosehaven</a:t>
            </a:r>
            <a:r>
              <a:rPr lang="en-US" sz="1400" dirty="0">
                <a:latin typeface="Arial" panose="020B0604020202020204" pitchFamily="34" charset="0"/>
                <a:cs typeface="Arial" panose="020B0604020202020204" pitchFamily="34" charset="0"/>
              </a:rPr>
              <a:t>; self-explanatory.</a:t>
            </a:r>
          </a:p>
          <a:p>
            <a:r>
              <a:rPr lang="en-US" sz="1400" b="1" dirty="0">
                <a:latin typeface="Arial" panose="020B0604020202020204" pitchFamily="34" charset="0"/>
                <a:cs typeface="Arial" panose="020B0604020202020204" pitchFamily="34" charset="0"/>
              </a:rPr>
              <a:t>Fraternal Activities </a:t>
            </a:r>
            <a:r>
              <a:rPr lang="en-US" sz="1400" dirty="0">
                <a:latin typeface="Arial" panose="020B0604020202020204" pitchFamily="34" charset="0"/>
                <a:cs typeface="Arial" panose="020B0604020202020204" pitchFamily="34" charset="0"/>
              </a:rPr>
              <a:t>will also incorporate Community Service opportunities, while promoting fun and fellowship amongst our members.  </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7673730-F9A4-4DC8-A1C1-B8DFE66DF863}" type="slidenum">
              <a:rPr lang="en-US" smtClean="0"/>
              <a:t>19</a:t>
            </a:fld>
            <a:endParaRPr lang="en-US"/>
          </a:p>
        </p:txBody>
      </p:sp>
    </p:spTree>
    <p:extLst>
      <p:ext uri="{BB962C8B-B14F-4D97-AF65-F5344CB8AC3E}">
        <p14:creationId xmlns:p14="http://schemas.microsoft.com/office/powerpoint/2010/main" val="3683221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698500"/>
            <a:ext cx="3724275" cy="2095500"/>
          </a:xfrm>
        </p:spPr>
      </p:sp>
      <p:sp>
        <p:nvSpPr>
          <p:cNvPr id="3" name="Notes Placeholder 2"/>
          <p:cNvSpPr>
            <a:spLocks noGrp="1"/>
          </p:cNvSpPr>
          <p:nvPr>
            <p:ph type="body" idx="1"/>
          </p:nvPr>
        </p:nvSpPr>
        <p:spPr>
          <a:xfrm>
            <a:off x="390348" y="3026489"/>
            <a:ext cx="6323648" cy="5587365"/>
          </a:xfrm>
        </p:spPr>
        <p:txBody>
          <a:bodyPr/>
          <a:lstStyle/>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vision of “ONE MOOSE” has been around for several decades, but until recently, did not demand the attention of our membership.  That’s correct – our membership – especially newer members and prospective members–revealed a desire for change.  Members often question the current Moose structure of men and women not having an equal voice in the operations of the Moose Home.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Therefore, in 2017, the Supreme Council authorized a committee to be formed for the purpose of uniting our fraternity as “One Moose”…men and women working together in leadership positions, making decisions relating to the business and day to day operations of our Moose homes.</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committee met for the first time in September of 2017, and has met regularly since, face to face as well as via video/conference calls.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Discussions included, but were not limited to membership and leadership roles, men and women holding equal membership positions, honors, Higher Degrees, and dues. In our efforts to reshape our organization, the committee reviewed other organizations’ efforts for single membership.  The committee was in agreement that in order to fulfill expectations for current membership, as well as for future generations, changes were necessary.</a:t>
            </a:r>
          </a:p>
        </p:txBody>
      </p:sp>
      <p:sp>
        <p:nvSpPr>
          <p:cNvPr id="4" name="Slide Number Placeholder 3"/>
          <p:cNvSpPr>
            <a:spLocks noGrp="1"/>
          </p:cNvSpPr>
          <p:nvPr>
            <p:ph type="sldNum" sz="quarter" idx="10"/>
          </p:nvPr>
        </p:nvSpPr>
        <p:spPr/>
        <p:txBody>
          <a:bodyPr/>
          <a:lstStyle/>
          <a:p>
            <a:fld id="{F7673730-F9A4-4DC8-A1C1-B8DFE66DF863}" type="slidenum">
              <a:rPr lang="en-US" smtClean="0"/>
              <a:t>2</a:t>
            </a:fld>
            <a:endParaRPr lang="en-US" dirty="0"/>
          </a:p>
        </p:txBody>
      </p:sp>
    </p:spTree>
    <p:extLst>
      <p:ext uri="{BB962C8B-B14F-4D97-AF65-F5344CB8AC3E}">
        <p14:creationId xmlns:p14="http://schemas.microsoft.com/office/powerpoint/2010/main" val="27174180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465138"/>
            <a:ext cx="3494088" cy="1965325"/>
          </a:xfrm>
        </p:spPr>
      </p:sp>
      <p:sp>
        <p:nvSpPr>
          <p:cNvPr id="3" name="Notes Placeholder 2"/>
          <p:cNvSpPr>
            <a:spLocks noGrp="1"/>
          </p:cNvSpPr>
          <p:nvPr>
            <p:ph type="body" idx="1"/>
          </p:nvPr>
        </p:nvSpPr>
        <p:spPr>
          <a:xfrm>
            <a:off x="390349" y="2483273"/>
            <a:ext cx="6245578" cy="6440990"/>
          </a:xfrm>
        </p:spPr>
        <p:txBody>
          <a:bodyPr/>
          <a:lstStyle/>
          <a:p>
            <a:r>
              <a:rPr lang="en-US" sz="1400" dirty="0">
                <a:latin typeface="Arial" panose="020B0604020202020204" pitchFamily="34" charset="0"/>
                <a:cs typeface="Arial" panose="020B0604020202020204" pitchFamily="34" charset="0"/>
              </a:rPr>
              <a:t>Let’s take a closer look at our proposed operational structure.  While specific terms of office will be determined at a later date by the committee and Grand Council; some or all offices could potentially be held for consecutive terms. </a:t>
            </a:r>
          </a:p>
          <a:p>
            <a:r>
              <a:rPr lang="en-US" sz="1400" dirty="0">
                <a:latin typeface="Arial" panose="020B0604020202020204" pitchFamily="34" charset="0"/>
                <a:cs typeface="Arial" panose="020B0604020202020204" pitchFamily="34" charset="0"/>
              </a:rPr>
              <a:t> </a:t>
            </a:r>
          </a:p>
          <a:p>
            <a:r>
              <a:rPr lang="en-US" sz="1400" dirty="0">
                <a:latin typeface="Arial" panose="020B0604020202020204" pitchFamily="34" charset="0"/>
                <a:cs typeface="Arial" panose="020B0604020202020204" pitchFamily="34" charset="0"/>
              </a:rPr>
              <a:t>Will there be forms to fill out?  Probably.  Will there be donations to be remitted?  Absolutely! Our chapters and members will be asked to continue to support Moose Charities to ensure the future security of our beloved residents.   </a:t>
            </a:r>
          </a:p>
          <a:p>
            <a:r>
              <a:rPr lang="en-US" sz="1400" dirty="0">
                <a:latin typeface="Arial" panose="020B0604020202020204" pitchFamily="34" charset="0"/>
                <a:cs typeface="Arial" panose="020B0604020202020204" pitchFamily="34" charset="0"/>
              </a:rPr>
              <a:t> </a:t>
            </a:r>
          </a:p>
          <a:p>
            <a:r>
              <a:rPr lang="en-US" sz="1400" dirty="0">
                <a:latin typeface="Arial" panose="020B0604020202020204" pitchFamily="34" charset="0"/>
                <a:cs typeface="Arial" panose="020B0604020202020204" pitchFamily="34" charset="0"/>
              </a:rPr>
              <a:t>The Grand Council has tentatively approved the following:</a:t>
            </a:r>
          </a:p>
          <a:p>
            <a:r>
              <a:rPr lang="en-US" sz="1400" dirty="0">
                <a:latin typeface="Arial" panose="020B0604020202020204" pitchFamily="34" charset="0"/>
                <a:cs typeface="Arial" panose="020B0604020202020204" pitchFamily="34" charset="0"/>
              </a:rPr>
              <a:t> The Junior Graduate Regent will absorb the duties of the Junior Regent; she will lead the chapter in the pledge to our countries, devotional exercises, and visit with sick or distressed members. She would preside in the absence of the Senior Regent.</a:t>
            </a:r>
          </a:p>
          <a:p>
            <a:r>
              <a:rPr lang="en-US" sz="1400" dirty="0">
                <a:latin typeface="Arial" panose="020B0604020202020204" pitchFamily="34" charset="0"/>
                <a:cs typeface="Arial" panose="020B0604020202020204" pitchFamily="34" charset="0"/>
              </a:rPr>
              <a:t> </a:t>
            </a:r>
          </a:p>
          <a:p>
            <a:r>
              <a:rPr lang="en-US" sz="1400" dirty="0">
                <a:latin typeface="Arial" panose="020B0604020202020204" pitchFamily="34" charset="0"/>
                <a:cs typeface="Arial" panose="020B0604020202020204" pitchFamily="34" charset="0"/>
              </a:rPr>
              <a:t>The Junior Graduate Regent will be an office of condition, as it is now. </a:t>
            </a:r>
          </a:p>
          <a:p>
            <a:r>
              <a:rPr lang="en-US" sz="1400" dirty="0">
                <a:latin typeface="Arial" panose="020B0604020202020204" pitchFamily="34" charset="0"/>
                <a:cs typeface="Arial" panose="020B0604020202020204" pitchFamily="34" charset="0"/>
              </a:rPr>
              <a:t>During a Board meeting, the Junior Graduate Regent would only vote to break a tie.</a:t>
            </a:r>
          </a:p>
          <a:p>
            <a:r>
              <a:rPr lang="en-US" sz="1400" dirty="0">
                <a:latin typeface="Arial" panose="020B0604020202020204" pitchFamily="34" charset="0"/>
                <a:cs typeface="Arial" panose="020B0604020202020204" pitchFamily="34" charset="0"/>
              </a:rPr>
              <a:t>A quorum will consist of a minimum of 5 members, including 1 officer</a:t>
            </a:r>
          </a:p>
          <a:p>
            <a:r>
              <a:rPr lang="en-US" sz="1400" dirty="0">
                <a:latin typeface="Arial" panose="020B0604020202020204" pitchFamily="34" charset="0"/>
                <a:cs typeface="Arial" panose="020B0604020202020204" pitchFamily="34" charset="0"/>
              </a:rPr>
              <a:t>A quorum for the Board of Officers will be a minimum of 2 officers</a:t>
            </a:r>
          </a:p>
          <a:p>
            <a:r>
              <a:rPr lang="en-US" sz="1400" dirty="0">
                <a:latin typeface="Arial" panose="020B0604020202020204" pitchFamily="34" charset="0"/>
                <a:cs typeface="Arial" panose="020B0604020202020204" pitchFamily="34" charset="0"/>
              </a:rPr>
              <a:t>Higher Degree members </a:t>
            </a:r>
            <a:r>
              <a:rPr lang="en-US" sz="1400" u="sng" dirty="0">
                <a:latin typeface="Arial" panose="020B0604020202020204" pitchFamily="34" charset="0"/>
                <a:cs typeface="Arial" panose="020B0604020202020204" pitchFamily="34" charset="0"/>
              </a:rPr>
              <a:t>might</a:t>
            </a:r>
            <a:r>
              <a:rPr lang="en-US" sz="1400" dirty="0">
                <a:latin typeface="Arial" panose="020B0604020202020204" pitchFamily="34" charset="0"/>
                <a:cs typeface="Arial" panose="020B0604020202020204" pitchFamily="34" charset="0"/>
              </a:rPr>
              <a:t> be eligible to serve in any elected office; additional discussion by the Grand Council will transpire on this topic.</a:t>
            </a:r>
          </a:p>
          <a:p>
            <a:r>
              <a:rPr lang="en-US" sz="1400" dirty="0">
                <a:latin typeface="Arial" panose="020B0604020202020204" pitchFamily="34" charset="0"/>
                <a:cs typeface="Arial" panose="020B0604020202020204" pitchFamily="34" charset="0"/>
              </a:rPr>
              <a:t>A minimum of 1 Chapter meeting shall be conducted monthly for the purpose of approving applications, conducting business, paying bills, etc.  </a:t>
            </a:r>
          </a:p>
          <a:p>
            <a:r>
              <a:rPr lang="en-US" sz="1400" dirty="0">
                <a:latin typeface="Arial" panose="020B0604020202020204" pitchFamily="34" charset="0"/>
                <a:cs typeface="Arial" panose="020B0604020202020204" pitchFamily="34" charset="0"/>
              </a:rPr>
              <a:t>A minimum of 1 Chapter Board of Officers’ meeting shall be conducted monthly which may be conducted on the same day/night as Chapter meeting.</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7673730-F9A4-4DC8-A1C1-B8DFE66DF863}" type="slidenum">
              <a:rPr lang="en-US" smtClean="0"/>
              <a:t>20</a:t>
            </a:fld>
            <a:endParaRPr lang="en-US"/>
          </a:p>
        </p:txBody>
      </p:sp>
    </p:spTree>
    <p:extLst>
      <p:ext uri="{BB962C8B-B14F-4D97-AF65-F5344CB8AC3E}">
        <p14:creationId xmlns:p14="http://schemas.microsoft.com/office/powerpoint/2010/main" val="41947000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387350"/>
            <a:ext cx="3568700" cy="2008188"/>
          </a:xfrm>
        </p:spPr>
      </p:sp>
      <p:sp>
        <p:nvSpPr>
          <p:cNvPr id="3" name="Notes Placeholder 2"/>
          <p:cNvSpPr>
            <a:spLocks noGrp="1"/>
          </p:cNvSpPr>
          <p:nvPr>
            <p:ph type="body" idx="1"/>
          </p:nvPr>
        </p:nvSpPr>
        <p:spPr>
          <a:xfrm>
            <a:off x="390349" y="2483273"/>
            <a:ext cx="6245578" cy="6440990"/>
          </a:xfrm>
        </p:spPr>
        <p:txBody>
          <a:bodyPr/>
          <a:lstStyle/>
          <a:p>
            <a:r>
              <a:rPr lang="en-US" sz="1400" dirty="0">
                <a:latin typeface="Arial" panose="020B0604020202020204" pitchFamily="34" charset="0"/>
                <a:cs typeface="Arial" panose="020B0604020202020204" pitchFamily="34" charset="0"/>
              </a:rPr>
              <a:t>The proposed minimum annual dues for membership in the new Chapter is $15.00,  however for current WOTM members in active status at the time of implementation, dues in the Chapter will be waived for 3 years based on the member’s expiration date.  For example, if a member has paid her dues ahead, she will NOT lose those years of payment and her dues will be waived for an additional 3 years.</a:t>
            </a:r>
          </a:p>
          <a:p>
            <a:r>
              <a:rPr lang="en-US" sz="1400" dirty="0">
                <a:latin typeface="Arial" panose="020B0604020202020204" pitchFamily="34" charset="0"/>
                <a:cs typeface="Arial" panose="020B0604020202020204" pitchFamily="34" charset="0"/>
              </a:rPr>
              <a:t> </a:t>
            </a:r>
          </a:p>
          <a:p>
            <a:r>
              <a:rPr lang="en-US" sz="1400" dirty="0">
                <a:latin typeface="Arial" panose="020B0604020202020204" pitchFamily="34" charset="0"/>
                <a:cs typeface="Arial" panose="020B0604020202020204" pitchFamily="34" charset="0"/>
              </a:rPr>
              <a:t>After the 3 years, ALL members desiring to maintain their Women of the Moose affiliation will pay dues to the Chapter.  Payment of dues will also maintain Higher Degree status. As a reminder, you can use your Moose Member Rewards Points to pay your dues.  </a:t>
            </a:r>
          </a:p>
          <a:p>
            <a:r>
              <a:rPr lang="en-US" sz="1400" dirty="0">
                <a:latin typeface="Arial" panose="020B0604020202020204" pitchFamily="34" charset="0"/>
                <a:cs typeface="Arial" panose="020B0604020202020204" pitchFamily="34" charset="0"/>
              </a:rPr>
              <a:t> </a:t>
            </a:r>
          </a:p>
          <a:p>
            <a:r>
              <a:rPr lang="en-US" sz="1400" dirty="0">
                <a:latin typeface="Arial" panose="020B0604020202020204" pitchFamily="34" charset="0"/>
                <a:cs typeface="Arial" panose="020B0604020202020204" pitchFamily="34" charset="0"/>
              </a:rPr>
              <a:t>Current life memberships will be honored – life members will </a:t>
            </a:r>
            <a:r>
              <a:rPr lang="en-US" sz="1400" u="sng" dirty="0">
                <a:latin typeface="Arial" panose="020B0604020202020204" pitchFamily="34" charset="0"/>
                <a:cs typeface="Arial" panose="020B0604020202020204" pitchFamily="34" charset="0"/>
              </a:rPr>
              <a:t>not</a:t>
            </a:r>
            <a:r>
              <a:rPr lang="en-US" sz="1400" dirty="0">
                <a:latin typeface="Arial" panose="020B0604020202020204" pitchFamily="34" charset="0"/>
                <a:cs typeface="Arial" panose="020B0604020202020204" pitchFamily="34" charset="0"/>
              </a:rPr>
              <a:t> pay additional dues to the new Moose Lodge or to the Chapter.  </a:t>
            </a:r>
          </a:p>
          <a:p>
            <a:r>
              <a:rPr lang="en-US" sz="1400" dirty="0">
                <a:latin typeface="Arial" panose="020B0604020202020204" pitchFamily="34" charset="0"/>
                <a:cs typeface="Arial" panose="020B0604020202020204" pitchFamily="34" charset="0"/>
              </a:rPr>
              <a:t> </a:t>
            </a:r>
          </a:p>
          <a:p>
            <a:r>
              <a:rPr lang="en-US" sz="1400" dirty="0">
                <a:latin typeface="Arial" panose="020B0604020202020204" pitchFamily="34" charset="0"/>
                <a:cs typeface="Arial" panose="020B0604020202020204" pitchFamily="34" charset="0"/>
              </a:rPr>
              <a:t>A minimum per capita rate will be determined to help fund Mooseheart/ Moosehaven operations as well as the local Chapter.</a:t>
            </a:r>
          </a:p>
          <a:p>
            <a:r>
              <a:rPr lang="en-US" sz="1400" dirty="0">
                <a:latin typeface="Arial" panose="020B0604020202020204" pitchFamily="34" charset="0"/>
                <a:cs typeface="Arial" panose="020B0604020202020204" pitchFamily="34" charset="0"/>
              </a:rPr>
              <a:t> </a:t>
            </a:r>
          </a:p>
          <a:p>
            <a:r>
              <a:rPr lang="en-US" sz="1400" dirty="0">
                <a:latin typeface="Arial" panose="020B0604020202020204" pitchFamily="34" charset="0"/>
                <a:cs typeface="Arial" panose="020B0604020202020204" pitchFamily="34" charset="0"/>
              </a:rPr>
              <a:t>New, reinstated or reenrolled members will pay a minimum of $15.00 annually at the time of application to the new Chapter.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There will NOT be an application fee at the new Chapter level.</a:t>
            </a:r>
          </a:p>
          <a:p>
            <a:r>
              <a:rPr lang="en-US" sz="1400" dirty="0">
                <a:latin typeface="Arial" panose="020B0604020202020204" pitchFamily="34" charset="0"/>
                <a:cs typeface="Arial" panose="020B0604020202020204" pitchFamily="34" charset="0"/>
              </a:rPr>
              <a:t> </a:t>
            </a:r>
          </a:p>
          <a:p>
            <a:r>
              <a:rPr lang="en-US" sz="1400" dirty="0">
                <a:latin typeface="Arial" panose="020B0604020202020204" pitchFamily="34" charset="0"/>
                <a:cs typeface="Arial" panose="020B0604020202020204" pitchFamily="34" charset="0"/>
              </a:rPr>
              <a:t>If the member has been invested with any Higher Degree, her degree status will remain active so long as her Chapter membership is in good standing (active status).  </a:t>
            </a:r>
          </a:p>
          <a:p>
            <a:r>
              <a:rPr lang="en-US" sz="1400" dirty="0">
                <a:latin typeface="Arial" panose="020B0604020202020204" pitchFamily="34" charset="0"/>
                <a:cs typeface="Arial" panose="020B0604020202020204" pitchFamily="34" charset="0"/>
              </a:rPr>
              <a:t> </a:t>
            </a:r>
          </a:p>
          <a:p>
            <a:r>
              <a:rPr lang="en-US" sz="1400" dirty="0">
                <a:latin typeface="Arial" panose="020B0604020202020204" pitchFamily="34" charset="0"/>
                <a:cs typeface="Arial" panose="020B0604020202020204" pitchFamily="34" charset="0"/>
              </a:rPr>
              <a:t>As you may have noticed, this proposed structure mimics the Moose Legion.  </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7673730-F9A4-4DC8-A1C1-B8DFE66DF863}" type="slidenum">
              <a:rPr lang="en-US" smtClean="0"/>
              <a:t>21</a:t>
            </a:fld>
            <a:endParaRPr lang="en-US" dirty="0"/>
          </a:p>
        </p:txBody>
      </p:sp>
    </p:spTree>
    <p:extLst>
      <p:ext uri="{BB962C8B-B14F-4D97-AF65-F5344CB8AC3E}">
        <p14:creationId xmlns:p14="http://schemas.microsoft.com/office/powerpoint/2010/main" val="16157174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0050" y="698500"/>
            <a:ext cx="3025775" cy="1701800"/>
          </a:xfrm>
        </p:spPr>
      </p:sp>
      <p:sp>
        <p:nvSpPr>
          <p:cNvPr id="3" name="Notes Placeholder 2"/>
          <p:cNvSpPr>
            <a:spLocks noGrp="1"/>
          </p:cNvSpPr>
          <p:nvPr>
            <p:ph type="body" idx="1"/>
          </p:nvPr>
        </p:nvSpPr>
        <p:spPr>
          <a:xfrm>
            <a:off x="390349" y="2483273"/>
            <a:ext cx="5933299" cy="6130581"/>
          </a:xfrm>
        </p:spPr>
        <p:txBody>
          <a:bodyPr/>
          <a:lstStyle/>
          <a:p>
            <a:r>
              <a:rPr lang="en-US" sz="1400" dirty="0">
                <a:latin typeface="Arial" panose="020B0604020202020204" pitchFamily="34" charset="0"/>
                <a:cs typeface="Arial" panose="020B0604020202020204" pitchFamily="34" charset="0"/>
              </a:rPr>
              <a:t>You may be wondering, what happens to Stand Alone Chapters?</a:t>
            </a:r>
          </a:p>
          <a:p>
            <a:r>
              <a:rPr lang="en-US" sz="1400" dirty="0">
                <a:latin typeface="Arial" panose="020B0604020202020204" pitchFamily="34" charset="0"/>
                <a:cs typeface="Arial" panose="020B0604020202020204" pitchFamily="34" charset="0"/>
              </a:rPr>
              <a:t> </a:t>
            </a:r>
          </a:p>
          <a:p>
            <a:r>
              <a:rPr lang="en-US" sz="1400" dirty="0">
                <a:latin typeface="Arial" panose="020B0604020202020204" pitchFamily="34" charset="0"/>
                <a:cs typeface="Arial" panose="020B0604020202020204" pitchFamily="34" charset="0"/>
              </a:rPr>
              <a:t>A unit of members will need to be chartered as a new Moose Lodge, but the current Chapter will continue to exist.  Essentially all the current Chapter members also become members of the new Moose Lodge and will be instrumental in managing, growing and improving the program.  Membership will grow consisting of both men and women.  The new Board of Directors will be nominated and elected from the pool of eligible members.  Once funds and opportunities are available, the members would have the opportunity to lease or purchase property, manage the social quarters and oversee the overall operation of the Moose home.</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As for lodges without affiliated Chapters, female members will have the availability of transferring their Allheart (General Assembly) membership to the local unit.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Essentially, Allheart members will receive membership in General Assembly (the new Lodge) at the time of implementation and will receive 3 years dues in Allheart (the new Chapter) with paid membership at the Lodge level.  General Assembly and Allheart members can transfer to a local unit free of charge.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committee still needs to determine Board of Directors eligibility at the local Lodge if a female is a member of Allheart because the Lodge does not have an affiliated chapter.  It may need to be authorized via dispensation on a case-by-case basis.  </a:t>
            </a:r>
          </a:p>
          <a:p>
            <a:endParaRPr lang="en-US" dirty="0"/>
          </a:p>
        </p:txBody>
      </p:sp>
      <p:sp>
        <p:nvSpPr>
          <p:cNvPr id="4" name="Slide Number Placeholder 3"/>
          <p:cNvSpPr>
            <a:spLocks noGrp="1"/>
          </p:cNvSpPr>
          <p:nvPr>
            <p:ph type="sldNum" sz="quarter" idx="10"/>
          </p:nvPr>
        </p:nvSpPr>
        <p:spPr/>
        <p:txBody>
          <a:bodyPr/>
          <a:lstStyle/>
          <a:p>
            <a:fld id="{F7673730-F9A4-4DC8-A1C1-B8DFE66DF863}" type="slidenum">
              <a:rPr lang="en-US" smtClean="0"/>
              <a:t>22</a:t>
            </a:fld>
            <a:endParaRPr lang="en-US"/>
          </a:p>
        </p:txBody>
      </p:sp>
    </p:spTree>
    <p:extLst>
      <p:ext uri="{BB962C8B-B14F-4D97-AF65-F5344CB8AC3E}">
        <p14:creationId xmlns:p14="http://schemas.microsoft.com/office/powerpoint/2010/main" val="82026647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8500"/>
            <a:ext cx="4967287" cy="2794000"/>
          </a:xfrm>
        </p:spPr>
      </p:sp>
      <p:sp>
        <p:nvSpPr>
          <p:cNvPr id="3" name="Notes Placeholder 2"/>
          <p:cNvSpPr>
            <a:spLocks noGrp="1"/>
          </p:cNvSpPr>
          <p:nvPr>
            <p:ph type="body" idx="1"/>
          </p:nvPr>
        </p:nvSpPr>
        <p:spPr>
          <a:xfrm>
            <a:off x="390349" y="3880114"/>
            <a:ext cx="5933299" cy="4733740"/>
          </a:xfrm>
        </p:spPr>
        <p:txBody>
          <a:bodyPr/>
          <a:lstStyle/>
          <a:p>
            <a:r>
              <a:rPr lang="en-US" sz="1400" dirty="0">
                <a:latin typeface="Arial" panose="020B0604020202020204" pitchFamily="34" charset="0"/>
                <a:cs typeface="Arial" panose="020B0604020202020204" pitchFamily="34" charset="0"/>
              </a:rPr>
              <a:t>It is imperative that Women of the Moose Chapters continue to have recognition programs.  The committee has discussed the need for sponsor recognition at all levels of the fraternity, the importance of volunteer recognition programs, and the Grand Chancellor and Grand Council have brainstormed the future of the Award of Achievement.  </a:t>
            </a:r>
          </a:p>
          <a:p>
            <a:r>
              <a:rPr lang="en-US" sz="1400" dirty="0">
                <a:latin typeface="Arial" panose="020B0604020202020204" pitchFamily="34" charset="0"/>
                <a:cs typeface="Arial" panose="020B0604020202020204" pitchFamily="34" charset="0"/>
              </a:rPr>
              <a:t> </a:t>
            </a:r>
          </a:p>
          <a:p>
            <a:r>
              <a:rPr lang="en-US" sz="1400" dirty="0">
                <a:latin typeface="Arial" panose="020B0604020202020204" pitchFamily="34" charset="0"/>
                <a:cs typeface="Arial" panose="020B0604020202020204" pitchFamily="34" charset="0"/>
              </a:rPr>
              <a:t>Will the requirements be exactly the same as they are now?  Probably not, but there will be some type of attainable incentive for Chapters to strive for.  This “award” may serve as the pre-requisite for earning Higher Degrees.  Like it does now, the Award of Achievement, or whatever it is called, will promote teamwork within the chapter, help maintain and increase membership in the Order, sustain charitable giving and most importantly, “Bring women together in a closer fraternal relationship to assist in charitable activities of the Moose fraternity, with special attention to Mooseheart and Moosehaven.”</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F7673730-F9A4-4DC8-A1C1-B8DFE66DF863}" type="slidenum">
              <a:rPr lang="en-US" smtClean="0"/>
              <a:t>23</a:t>
            </a:fld>
            <a:endParaRPr lang="en-US"/>
          </a:p>
        </p:txBody>
      </p:sp>
    </p:spTree>
    <p:extLst>
      <p:ext uri="{BB962C8B-B14F-4D97-AF65-F5344CB8AC3E}">
        <p14:creationId xmlns:p14="http://schemas.microsoft.com/office/powerpoint/2010/main" val="110734446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Let’s discuss the future of Higher degrees.  </a:t>
            </a:r>
          </a:p>
        </p:txBody>
      </p:sp>
      <p:sp>
        <p:nvSpPr>
          <p:cNvPr id="4" name="Slide Number Placeholder 3"/>
          <p:cNvSpPr>
            <a:spLocks noGrp="1"/>
          </p:cNvSpPr>
          <p:nvPr>
            <p:ph type="sldNum" sz="quarter" idx="10"/>
          </p:nvPr>
        </p:nvSpPr>
        <p:spPr/>
        <p:txBody>
          <a:bodyPr/>
          <a:lstStyle/>
          <a:p>
            <a:fld id="{F7673730-F9A4-4DC8-A1C1-B8DFE66DF863}" type="slidenum">
              <a:rPr lang="en-US" smtClean="0"/>
              <a:t>24</a:t>
            </a:fld>
            <a:endParaRPr lang="en-US"/>
          </a:p>
        </p:txBody>
      </p:sp>
    </p:spTree>
    <p:extLst>
      <p:ext uri="{BB962C8B-B14F-4D97-AF65-F5344CB8AC3E}">
        <p14:creationId xmlns:p14="http://schemas.microsoft.com/office/powerpoint/2010/main" val="2867073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5508625" cy="3098800"/>
          </a:xfrm>
        </p:spPr>
      </p:sp>
      <p:sp>
        <p:nvSpPr>
          <p:cNvPr id="3" name="Notes Placeholder 2"/>
          <p:cNvSpPr>
            <a:spLocks noGrp="1"/>
          </p:cNvSpPr>
          <p:nvPr>
            <p:ph type="body" idx="1"/>
          </p:nvPr>
        </p:nvSpPr>
        <p:spPr>
          <a:xfrm>
            <a:off x="390349" y="3957717"/>
            <a:ext cx="5621020" cy="4190524"/>
          </a:xfrm>
        </p:spPr>
        <p:txBody>
          <a:bodyPr/>
          <a:lstStyle/>
          <a:p>
            <a:r>
              <a:rPr lang="en-US" sz="1400" dirty="0">
                <a:latin typeface="Arial" panose="020B0604020202020204" pitchFamily="34" charset="0"/>
                <a:cs typeface="Arial" panose="020B0604020202020204" pitchFamily="34" charset="0"/>
              </a:rPr>
              <a:t>The goal is to preserve traditions but modernize – </a:t>
            </a:r>
          </a:p>
          <a:p>
            <a:r>
              <a:rPr lang="en-US" sz="1400" dirty="0">
                <a:latin typeface="Arial" panose="020B0604020202020204" pitchFamily="34" charset="0"/>
                <a:cs typeface="Arial" panose="020B0604020202020204" pitchFamily="34" charset="0"/>
              </a:rPr>
              <a:t>recognizing some things may “morph” further in the future; something that appeals to the membership, recognizes their accomplishments, and elevates the member in our Fraternity.</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Historically we have seen revisions to meet the needs and desires of our members and our overall mission.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Higher Degrees are our way as an organization to say “THANK YOU” for your service and dedication.</a:t>
            </a:r>
          </a:p>
          <a:p>
            <a:endParaRPr lang="en-US" dirty="0"/>
          </a:p>
        </p:txBody>
      </p:sp>
      <p:sp>
        <p:nvSpPr>
          <p:cNvPr id="4" name="Slide Number Placeholder 3"/>
          <p:cNvSpPr>
            <a:spLocks noGrp="1"/>
          </p:cNvSpPr>
          <p:nvPr>
            <p:ph type="sldNum" sz="quarter" idx="10"/>
          </p:nvPr>
        </p:nvSpPr>
        <p:spPr/>
        <p:txBody>
          <a:bodyPr/>
          <a:lstStyle/>
          <a:p>
            <a:fld id="{F7673730-F9A4-4DC8-A1C1-B8DFE66DF863}" type="slidenum">
              <a:rPr lang="en-US" smtClean="0"/>
              <a:t>25</a:t>
            </a:fld>
            <a:endParaRPr lang="en-US"/>
          </a:p>
        </p:txBody>
      </p:sp>
    </p:spTree>
    <p:extLst>
      <p:ext uri="{BB962C8B-B14F-4D97-AF65-F5344CB8AC3E}">
        <p14:creationId xmlns:p14="http://schemas.microsoft.com/office/powerpoint/2010/main" val="6927975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90349" y="4423331"/>
            <a:ext cx="5933299" cy="4190524"/>
          </a:xfrm>
        </p:spPr>
        <p:txBody>
          <a:bodyPr/>
          <a:lstStyle/>
          <a:p>
            <a:r>
              <a:rPr lang="en-US" sz="1400" dirty="0">
                <a:latin typeface="Arial" panose="020B0604020202020204" pitchFamily="34" charset="0"/>
                <a:cs typeface="Arial" panose="020B0604020202020204" pitchFamily="34" charset="0"/>
              </a:rPr>
              <a:t>What are the planned changes to Higher Degrees?  Not much.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Attributes for qualifying for WOTM or Moose Legion degrees will remain similar to what we currently know.   As a reminder, Moose Legions will remain jurisdictional, chapters will remain affiliated with the Lodge.  </a:t>
            </a:r>
          </a:p>
          <a:p>
            <a:endParaRPr lang="en-US" sz="1400" dirty="0">
              <a:latin typeface="Arial" panose="020B0604020202020204" pitchFamily="34" charset="0"/>
              <a:cs typeface="Arial" panose="020B0604020202020204" pitchFamily="34" charset="0"/>
            </a:endParaRPr>
          </a:p>
          <a:p>
            <a:pPr>
              <a:buClr>
                <a:srgbClr val="B31621"/>
              </a:buClr>
              <a:buSzPct val="125000"/>
            </a:pPr>
            <a:r>
              <a:rPr lang="en-US" sz="1400" dirty="0">
                <a:latin typeface="Arial" panose="020B0604020202020204" pitchFamily="34" charset="0"/>
                <a:cs typeface="Arial" panose="020B0604020202020204" pitchFamily="34" charset="0"/>
              </a:rPr>
              <a:t>What might change?  Terminology and specific requirements.  For example a Past Governor might be Past President or  College of Regents might become College of Presidents. </a:t>
            </a:r>
          </a:p>
          <a:p>
            <a:pPr>
              <a:buClr>
                <a:srgbClr val="B31621"/>
              </a:buClr>
              <a:buSzPct val="125000"/>
            </a:pPr>
            <a:endParaRPr lang="en-US" sz="1400" dirty="0">
              <a:latin typeface="Arial" panose="020B0604020202020204" pitchFamily="34" charset="0"/>
              <a:cs typeface="Arial" panose="020B0604020202020204" pitchFamily="34" charset="0"/>
            </a:endParaRPr>
          </a:p>
          <a:p>
            <a:pPr>
              <a:buClr>
                <a:srgbClr val="B31621"/>
              </a:buClr>
              <a:buSzPct val="125000"/>
            </a:pPr>
            <a:r>
              <a:rPr lang="en-US" sz="1400" dirty="0">
                <a:latin typeface="Arial" panose="020B0604020202020204" pitchFamily="34" charset="0"/>
                <a:cs typeface="Arial" panose="020B0604020202020204" pitchFamily="34" charset="0"/>
              </a:rPr>
              <a:t>New requirements for what we now know as the Award of Achievement could directly affect how honors/degrees are earned.</a:t>
            </a:r>
          </a:p>
          <a:p>
            <a:endParaRPr lang="en-US" sz="1400" dirty="0">
              <a:latin typeface="Arial" panose="020B0604020202020204" pitchFamily="34" charset="0"/>
              <a:cs typeface="Arial" panose="020B0604020202020204" pitchFamily="34" charset="0"/>
            </a:endParaRPr>
          </a:p>
          <a:p>
            <a:pPr defTabSz="933602">
              <a:defRPr/>
            </a:pPr>
            <a:r>
              <a:rPr lang="en-US" sz="1400" dirty="0">
                <a:latin typeface="Arial" panose="020B0604020202020204" pitchFamily="34" charset="0"/>
                <a:cs typeface="Arial" panose="020B0604020202020204" pitchFamily="34" charset="0"/>
              </a:rPr>
              <a:t>In comparing LOOM and WOTM degrees, some similarities exist such as sponsorship requirements but you </a:t>
            </a:r>
            <a:r>
              <a:rPr lang="en-US" sz="1400" u="sng" dirty="0">
                <a:latin typeface="Arial" panose="020B0604020202020204" pitchFamily="34" charset="0"/>
                <a:cs typeface="Arial" panose="020B0604020202020204" pitchFamily="34" charset="0"/>
              </a:rPr>
              <a:t>cannot</a:t>
            </a:r>
            <a:r>
              <a:rPr lang="en-US" sz="1400" dirty="0">
                <a:latin typeface="Arial" panose="020B0604020202020204" pitchFamily="34" charset="0"/>
                <a:cs typeface="Arial" panose="020B0604020202020204" pitchFamily="34" charset="0"/>
              </a:rPr>
              <a:t> directly equate one degree to another.</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7673730-F9A4-4DC8-A1C1-B8DFE66DF863}" type="slidenum">
              <a:rPr lang="en-US" smtClean="0"/>
              <a:t>26</a:t>
            </a:fld>
            <a:endParaRPr lang="en-US"/>
          </a:p>
        </p:txBody>
      </p:sp>
    </p:spTree>
    <p:extLst>
      <p:ext uri="{BB962C8B-B14F-4D97-AF65-F5344CB8AC3E}">
        <p14:creationId xmlns:p14="http://schemas.microsoft.com/office/powerpoint/2010/main" val="10236882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90349" y="4423331"/>
            <a:ext cx="5933299" cy="4190524"/>
          </a:xfrm>
        </p:spPr>
        <p:txBody>
          <a:bodyPr/>
          <a:lstStyle/>
          <a:p>
            <a:pPr marL="0" lvl="1"/>
            <a:r>
              <a:rPr lang="en-US" sz="1400" dirty="0">
                <a:latin typeface="Arial" panose="020B0604020202020204" pitchFamily="34" charset="0"/>
                <a:cs typeface="Arial" panose="020B0604020202020204" pitchFamily="34" charset="0"/>
              </a:rPr>
              <a:t>Presently the Award of Achievement must be earned by the whole Chapter in order for Co-workers to earn degrees.  The Grand Chancellor and the Grand Council will need to evaluate requirements once the New Chapter structure is finalized, determining how the Award may/will be altered.</a:t>
            </a:r>
          </a:p>
          <a:p>
            <a:pPr marL="0" lvl="1"/>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Higher degrees are valid provided the member has active status in both a Lodge unit and a Chapter or Moose Legion unit.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Honors and degrees can only be earned by members of the Moose Legion or Chapter. </a:t>
            </a:r>
          </a:p>
          <a:p>
            <a:endParaRPr lang="en-US" sz="1400" dirty="0">
              <a:latin typeface="Arial" panose="020B0604020202020204" pitchFamily="34" charset="0"/>
              <a:cs typeface="Arial" panose="020B0604020202020204" pitchFamily="34" charset="0"/>
            </a:endParaRPr>
          </a:p>
          <a:p>
            <a:pPr marL="0" lvl="1"/>
            <a:endParaRPr lang="en-US" sz="1100" dirty="0"/>
          </a:p>
        </p:txBody>
      </p:sp>
      <p:sp>
        <p:nvSpPr>
          <p:cNvPr id="4" name="Slide Number Placeholder 3"/>
          <p:cNvSpPr>
            <a:spLocks noGrp="1"/>
          </p:cNvSpPr>
          <p:nvPr>
            <p:ph type="sldNum" sz="quarter" idx="10"/>
          </p:nvPr>
        </p:nvSpPr>
        <p:spPr/>
        <p:txBody>
          <a:bodyPr/>
          <a:lstStyle/>
          <a:p>
            <a:fld id="{F7673730-F9A4-4DC8-A1C1-B8DFE66DF863}" type="slidenum">
              <a:rPr lang="en-US" smtClean="0"/>
              <a:t>27</a:t>
            </a:fld>
            <a:endParaRPr lang="en-US"/>
          </a:p>
        </p:txBody>
      </p:sp>
    </p:spTree>
    <p:extLst>
      <p:ext uri="{BB962C8B-B14F-4D97-AF65-F5344CB8AC3E}">
        <p14:creationId xmlns:p14="http://schemas.microsoft.com/office/powerpoint/2010/main" val="2375488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776288"/>
            <a:ext cx="6210300" cy="3492500"/>
          </a:xfrm>
        </p:spPr>
      </p:sp>
      <p:sp>
        <p:nvSpPr>
          <p:cNvPr id="3" name="Notes Placeholder 2"/>
          <p:cNvSpPr>
            <a:spLocks noGrp="1"/>
          </p:cNvSpPr>
          <p:nvPr>
            <p:ph type="body" idx="1"/>
          </p:nvPr>
        </p:nvSpPr>
        <p:spPr>
          <a:xfrm>
            <a:off x="390349" y="4423331"/>
            <a:ext cx="5933299" cy="4190524"/>
          </a:xfrm>
        </p:spPr>
        <p:txBody>
          <a:bodyPr/>
          <a:lstStyle/>
          <a:p>
            <a:r>
              <a:rPr lang="en-US" sz="1400" dirty="0">
                <a:latin typeface="Arial" panose="020B0604020202020204" pitchFamily="34" charset="0"/>
                <a:cs typeface="Arial" panose="020B0604020202020204" pitchFamily="34" charset="0"/>
              </a:rPr>
              <a:t>While the Moose Legion Council will monitor and review the requirements after implementation, it is anticipated the Fellowship Degree requirements will remain as we currently know them.</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All Lodges are sent recommendation forms; the Lodge Fellowship Committee will remit the name(s) of qualified Moose </a:t>
            </a:r>
            <a:r>
              <a:rPr lang="en-US" sz="1400" dirty="0" err="1">
                <a:latin typeface="Arial" panose="020B0604020202020204" pitchFamily="34" charset="0"/>
                <a:cs typeface="Arial" panose="020B0604020202020204" pitchFamily="34" charset="0"/>
              </a:rPr>
              <a:t>Legionaires</a:t>
            </a:r>
            <a:r>
              <a:rPr lang="en-US" sz="1400" dirty="0">
                <a:latin typeface="Arial" panose="020B0604020202020204" pitchFamily="34" charset="0"/>
                <a:cs typeface="Arial" panose="020B0604020202020204" pitchFamily="34" charset="0"/>
              </a:rPr>
              <a:t> for elevation to the Fellowship Degree of Honor.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Minimum membership and sponsor requirements will remain; qualified members of the Moose Legion who demonstrate exemplary service are eligible for nomination.  </a:t>
            </a:r>
          </a:p>
        </p:txBody>
      </p:sp>
      <p:sp>
        <p:nvSpPr>
          <p:cNvPr id="4" name="Slide Number Placeholder 3"/>
          <p:cNvSpPr>
            <a:spLocks noGrp="1"/>
          </p:cNvSpPr>
          <p:nvPr>
            <p:ph type="sldNum" sz="quarter" idx="10"/>
          </p:nvPr>
        </p:nvSpPr>
        <p:spPr/>
        <p:txBody>
          <a:bodyPr/>
          <a:lstStyle/>
          <a:p>
            <a:fld id="{F7673730-F9A4-4DC8-A1C1-B8DFE66DF863}" type="slidenum">
              <a:rPr lang="en-US" smtClean="0"/>
              <a:t>28</a:t>
            </a:fld>
            <a:endParaRPr lang="en-US" dirty="0"/>
          </a:p>
        </p:txBody>
      </p:sp>
    </p:spTree>
    <p:extLst>
      <p:ext uri="{BB962C8B-B14F-4D97-AF65-F5344CB8AC3E}">
        <p14:creationId xmlns:p14="http://schemas.microsoft.com/office/powerpoint/2010/main" val="8953600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90349" y="4423331"/>
            <a:ext cx="5933299" cy="4190524"/>
          </a:xfrm>
        </p:spPr>
        <p:txBody>
          <a:bodyPr/>
          <a:lstStyle/>
          <a:p>
            <a:r>
              <a:rPr lang="en-US" sz="1400" dirty="0">
                <a:latin typeface="Arial" panose="020B0604020202020204" pitchFamily="34" charset="0"/>
                <a:cs typeface="Arial" panose="020B0604020202020204" pitchFamily="34" charset="0"/>
              </a:rPr>
              <a:t>The same is true for the Pilgrim Degree of Merit; changes are not being recommended at this time.  </a:t>
            </a:r>
          </a:p>
          <a:p>
            <a:endParaRPr lang="en-US" sz="1400" dirty="0"/>
          </a:p>
          <a:p>
            <a:r>
              <a:rPr lang="en-US" sz="1400" dirty="0">
                <a:latin typeface="Arial" panose="020B0604020202020204" pitchFamily="34" charset="0"/>
                <a:cs typeface="Arial" panose="020B0604020202020204" pitchFamily="34" charset="0"/>
              </a:rPr>
              <a:t>All Pilgrims are sent recommendation forms.  Minimum membership, sponsor and leadership requirements will remain; qualified Fellows who have extraordinary service to the fraternity are eligible for nomination.  </a:t>
            </a:r>
          </a:p>
          <a:p>
            <a:endParaRPr lang="en-US" sz="1400" dirty="0"/>
          </a:p>
        </p:txBody>
      </p:sp>
      <p:sp>
        <p:nvSpPr>
          <p:cNvPr id="4" name="Slide Number Placeholder 3"/>
          <p:cNvSpPr>
            <a:spLocks noGrp="1"/>
          </p:cNvSpPr>
          <p:nvPr>
            <p:ph type="sldNum" sz="quarter" idx="10"/>
          </p:nvPr>
        </p:nvSpPr>
        <p:spPr/>
        <p:txBody>
          <a:bodyPr/>
          <a:lstStyle/>
          <a:p>
            <a:fld id="{F14AA635-CD39-483E-986E-63736B3F29C7}" type="slidenum">
              <a:rPr lang="en-US" smtClean="0"/>
              <a:t>29</a:t>
            </a:fld>
            <a:endParaRPr lang="en-US" dirty="0"/>
          </a:p>
        </p:txBody>
      </p:sp>
    </p:spTree>
    <p:extLst>
      <p:ext uri="{BB962C8B-B14F-4D97-AF65-F5344CB8AC3E}">
        <p14:creationId xmlns:p14="http://schemas.microsoft.com/office/powerpoint/2010/main" val="2605955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8500"/>
            <a:ext cx="4138613" cy="2327275"/>
          </a:xfrm>
        </p:spPr>
      </p:sp>
      <p:sp>
        <p:nvSpPr>
          <p:cNvPr id="3" name="Notes Placeholder 2"/>
          <p:cNvSpPr>
            <a:spLocks noGrp="1"/>
          </p:cNvSpPr>
          <p:nvPr>
            <p:ph type="body" idx="1"/>
          </p:nvPr>
        </p:nvSpPr>
        <p:spPr>
          <a:xfrm>
            <a:off x="468418" y="3414501"/>
            <a:ext cx="5855229" cy="5199354"/>
          </a:xfrm>
        </p:spPr>
        <p:txBody>
          <a:bodyPr/>
          <a:lstStyle/>
          <a:p>
            <a:r>
              <a:rPr lang="en-US" sz="1400" dirty="0">
                <a:latin typeface="Arial" panose="020B0604020202020204" pitchFamily="34" charset="0"/>
                <a:cs typeface="Arial" panose="020B0604020202020204" pitchFamily="34" charset="0"/>
              </a:rPr>
              <a:t>How did the committee know what the  membership desired?  </a:t>
            </a:r>
          </a:p>
          <a:p>
            <a:r>
              <a:rPr lang="en-US" sz="1400" dirty="0">
                <a:latin typeface="Arial" panose="020B0604020202020204" pitchFamily="34" charset="0"/>
                <a:cs typeface="Arial" panose="020B0604020202020204" pitchFamily="34" charset="0"/>
              </a:rPr>
              <a:t>A COMPREHENSIVE STUDY</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In early 2018, a study was done by an outside source who surveyed current, dropped, and prospective members to determine if they were ready for the magnitude of these changes.</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survey was completed, and the results were in, revealing our members are ready and prospective members are specifically looking for equality in decision-making leadership roles. The committee reaffirmed its purpose and goal to forge ahead with the vision of “One Moose”, with equal opportunity and responsibility for both men and women of our fraternity.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committee met with the entire Supreme Council and Grand Council together to introduce the committee’s goals, share the progress, and get their input.</a:t>
            </a:r>
          </a:p>
        </p:txBody>
      </p:sp>
      <p:sp>
        <p:nvSpPr>
          <p:cNvPr id="4" name="Slide Number Placeholder 3"/>
          <p:cNvSpPr>
            <a:spLocks noGrp="1"/>
          </p:cNvSpPr>
          <p:nvPr>
            <p:ph type="sldNum" sz="quarter" idx="10"/>
          </p:nvPr>
        </p:nvSpPr>
        <p:spPr/>
        <p:txBody>
          <a:bodyPr/>
          <a:lstStyle/>
          <a:p>
            <a:fld id="{F7673730-F9A4-4DC8-A1C1-B8DFE66DF863}" type="slidenum">
              <a:rPr lang="en-US" smtClean="0"/>
              <a:t>3</a:t>
            </a:fld>
            <a:endParaRPr lang="en-US" dirty="0"/>
          </a:p>
        </p:txBody>
      </p:sp>
    </p:spTree>
    <p:extLst>
      <p:ext uri="{BB962C8B-B14F-4D97-AF65-F5344CB8AC3E}">
        <p14:creationId xmlns:p14="http://schemas.microsoft.com/office/powerpoint/2010/main" val="36055494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90349" y="4423331"/>
            <a:ext cx="5933299" cy="4190524"/>
          </a:xfrm>
        </p:spPr>
        <p:txBody>
          <a:bodyPr/>
          <a:lstStyle/>
          <a:p>
            <a:pPr lvl="0"/>
            <a:r>
              <a:rPr lang="en-US" sz="1400" dirty="0">
                <a:latin typeface="Arial" panose="020B0604020202020204" pitchFamily="34" charset="0"/>
                <a:cs typeface="Arial" panose="020B0604020202020204" pitchFamily="34" charset="0"/>
              </a:rPr>
              <a:t>As with all of our honors and degrees, Chapter members will still have specific requirements to be met during the term of office such as…..</a:t>
            </a:r>
          </a:p>
          <a:p>
            <a:pPr lvl="2"/>
            <a:r>
              <a:rPr lang="en-US" sz="1400" dirty="0">
                <a:latin typeface="Arial" panose="020B0604020202020204" pitchFamily="34" charset="0"/>
                <a:cs typeface="Arial" panose="020B0604020202020204" pitchFamily="34" charset="0"/>
              </a:rPr>
              <a:t>Consistency of Participation</a:t>
            </a:r>
          </a:p>
          <a:p>
            <a:pPr lvl="2"/>
            <a:r>
              <a:rPr lang="en-US" sz="1400" dirty="0">
                <a:latin typeface="Arial" panose="020B0604020202020204" pitchFamily="34" charset="0"/>
                <a:cs typeface="Arial" panose="020B0604020202020204" pitchFamily="34" charset="0"/>
              </a:rPr>
              <a:t>Sponsoring of Members</a:t>
            </a:r>
          </a:p>
          <a:p>
            <a:pPr lvl="2"/>
            <a:r>
              <a:rPr lang="en-US" sz="1400" dirty="0">
                <a:latin typeface="Arial" panose="020B0604020202020204" pitchFamily="34" charset="0"/>
                <a:cs typeface="Arial" panose="020B0604020202020204" pitchFamily="34" charset="0"/>
              </a:rPr>
              <a:t>Attending training sessions</a:t>
            </a:r>
          </a:p>
          <a:p>
            <a:pPr lvl="2"/>
            <a:r>
              <a:rPr lang="en-US" sz="1400" dirty="0">
                <a:latin typeface="Arial" panose="020B0604020202020204" pitchFamily="34" charset="0"/>
                <a:cs typeface="Arial" panose="020B0604020202020204" pitchFamily="34" charset="0"/>
              </a:rPr>
              <a:t>And so on</a:t>
            </a:r>
          </a:p>
          <a:p>
            <a:pPr lvl="2"/>
            <a:endParaRPr lang="en-US" sz="1400" dirty="0">
              <a:latin typeface="Arial" panose="020B0604020202020204" pitchFamily="34" charset="0"/>
              <a:cs typeface="Arial" panose="020B0604020202020204" pitchFamily="34" charset="0"/>
            </a:endParaRPr>
          </a:p>
          <a:p>
            <a:pPr marL="0" lvl="2"/>
            <a:r>
              <a:rPr lang="en-US" sz="1400" dirty="0">
                <a:latin typeface="Arial" panose="020B0604020202020204" pitchFamily="34" charset="0"/>
                <a:cs typeface="Arial" panose="020B0604020202020204" pitchFamily="34" charset="0"/>
              </a:rPr>
              <a:t>However, some revisions will be necessary…(</a:t>
            </a:r>
            <a:r>
              <a:rPr lang="en-US" sz="1400" i="1" dirty="0">
                <a:latin typeface="Arial" panose="020B0604020202020204" pitchFamily="34" charset="0"/>
                <a:cs typeface="Arial" panose="020B0604020202020204" pitchFamily="34" charset="0"/>
              </a:rPr>
              <a:t>next slide)</a:t>
            </a:r>
          </a:p>
        </p:txBody>
      </p:sp>
      <p:sp>
        <p:nvSpPr>
          <p:cNvPr id="4" name="Slide Number Placeholder 3"/>
          <p:cNvSpPr>
            <a:spLocks noGrp="1"/>
          </p:cNvSpPr>
          <p:nvPr>
            <p:ph type="sldNum" sz="quarter" idx="10"/>
          </p:nvPr>
        </p:nvSpPr>
        <p:spPr/>
        <p:txBody>
          <a:bodyPr/>
          <a:lstStyle/>
          <a:p>
            <a:fld id="{F7673730-F9A4-4DC8-A1C1-B8DFE66DF863}" type="slidenum">
              <a:rPr lang="en-US" smtClean="0"/>
              <a:t>30</a:t>
            </a:fld>
            <a:endParaRPr lang="en-US" dirty="0"/>
          </a:p>
        </p:txBody>
      </p:sp>
    </p:spTree>
    <p:extLst>
      <p:ext uri="{BB962C8B-B14F-4D97-AF65-F5344CB8AC3E}">
        <p14:creationId xmlns:p14="http://schemas.microsoft.com/office/powerpoint/2010/main" val="19609072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311150"/>
            <a:ext cx="3490912" cy="1963738"/>
          </a:xfrm>
        </p:spPr>
      </p:sp>
      <p:sp>
        <p:nvSpPr>
          <p:cNvPr id="3" name="Notes Placeholder 2"/>
          <p:cNvSpPr>
            <a:spLocks noGrp="1"/>
          </p:cNvSpPr>
          <p:nvPr>
            <p:ph type="body" idx="1"/>
          </p:nvPr>
        </p:nvSpPr>
        <p:spPr>
          <a:xfrm>
            <a:off x="390348" y="2405671"/>
            <a:ext cx="6323648" cy="6673797"/>
          </a:xfrm>
        </p:spPr>
        <p:txBody>
          <a:bodyPr/>
          <a:lstStyle/>
          <a:p>
            <a:pPr marL="0" lvl="1"/>
            <a:r>
              <a:rPr lang="en-US" sz="1400" dirty="0">
                <a:latin typeface="Arial" panose="020B0604020202020204" pitchFamily="34" charset="0"/>
                <a:cs typeface="Arial" panose="020B0604020202020204" pitchFamily="34" charset="0"/>
              </a:rPr>
              <a:t>GREEN CAP, is this terminology dated?  Does it need to be more modern or updated?  College freshmen no longer wear “beanies” so maybe we need to consider revising references from a cap to a necklace.</a:t>
            </a:r>
          </a:p>
          <a:p>
            <a:pPr marL="0" lvl="1"/>
            <a:endParaRPr lang="en-US" sz="1400" dirty="0">
              <a:latin typeface="Arial" panose="020B0604020202020204" pitchFamily="34" charset="0"/>
              <a:cs typeface="Arial" panose="020B0604020202020204" pitchFamily="34" charset="0"/>
            </a:endParaRPr>
          </a:p>
          <a:p>
            <a:pPr marL="0" lvl="1"/>
            <a:r>
              <a:rPr lang="en-US" sz="1400" dirty="0">
                <a:latin typeface="Arial" panose="020B0604020202020204" pitchFamily="34" charset="0"/>
                <a:cs typeface="Arial" panose="020B0604020202020204" pitchFamily="34" charset="0"/>
              </a:rPr>
              <a:t>As a reminder, in the proposed future of the degrees, only Chapter members (females) would be awarded these degrees.  Maybe the requirements are revised as follows:</a:t>
            </a:r>
          </a:p>
          <a:p>
            <a:pPr marL="0" lvl="1"/>
            <a:endParaRPr lang="en-US" sz="1400" dirty="0">
              <a:latin typeface="Arial" panose="020B0604020202020204" pitchFamily="34" charset="0"/>
              <a:cs typeface="Arial" panose="020B0604020202020204" pitchFamily="34" charset="0"/>
            </a:endParaRPr>
          </a:p>
          <a:p>
            <a:pPr marL="0" lvl="1"/>
            <a:r>
              <a:rPr lang="en-US" sz="1400" dirty="0">
                <a:latin typeface="Arial" panose="020B0604020202020204" pitchFamily="34" charset="0"/>
                <a:cs typeface="Arial" panose="020B0604020202020204" pitchFamily="34" charset="0"/>
              </a:rPr>
              <a:t>Academy of Friendship: sponsor 5 members into the Moose or maybe 2 into the Chapter in the same fiscal year.  Hold an installed position - at what level?  Specific requirements are yet to be determined Grand Council, which meets in February 2020.  </a:t>
            </a:r>
          </a:p>
          <a:p>
            <a:pPr marL="0" lvl="1"/>
            <a:endParaRPr lang="en-US" sz="1400" dirty="0">
              <a:latin typeface="Arial" panose="020B0604020202020204" pitchFamily="34" charset="0"/>
              <a:cs typeface="Arial" panose="020B0604020202020204" pitchFamily="34" charset="0"/>
            </a:endParaRPr>
          </a:p>
          <a:p>
            <a:pPr marL="0" lvl="1"/>
            <a:r>
              <a:rPr lang="en-US" sz="1400" dirty="0">
                <a:latin typeface="Arial" panose="020B0604020202020204" pitchFamily="34" charset="0"/>
                <a:cs typeface="Arial" panose="020B0604020202020204" pitchFamily="34" charset="0"/>
              </a:rPr>
              <a:t>What will become of the Star Recorder degree?  Calling it the “Star Degree” will maintain traditions but allow for the title of Recorder to change and be more recognizable in a financial world.  Maybe she will be the Treasurer, the Financial Director, Chief Financial Officer or another name.  The committee anticipates this degree will still be awarded for meeting Financial Reporting requirements,  sponsoring members and attending training during her term of office.  </a:t>
            </a:r>
          </a:p>
          <a:p>
            <a:pPr marL="0" lvl="1"/>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Possible revisions to the College of Regents Degree could also include a title change. “The College Degree” maintains tradition but allows for changes to the title of Regent,  which may be an outdated term.   In order to modernize, maybe the Senior Regent becomes the President or Chief Presiding Officer or Executive Officer.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Specific criteria for earning the degrees may change but the degrees will still be earned for exceptional leadership.</a:t>
            </a:r>
          </a:p>
          <a:p>
            <a:r>
              <a:rPr lang="en-US" sz="1400" dirty="0">
                <a:latin typeface="Arial" panose="020B0604020202020204" pitchFamily="34" charset="0"/>
                <a:cs typeface="Arial" panose="020B0604020202020204" pitchFamily="34" charset="0"/>
              </a:rPr>
              <a:t> </a:t>
            </a:r>
          </a:p>
          <a:p>
            <a:pPr marL="0" lvl="1"/>
            <a:endParaRPr lang="en-US" sz="1400" dirty="0">
              <a:latin typeface="Arial" panose="020B0604020202020204" pitchFamily="34" charset="0"/>
              <a:cs typeface="Arial" panose="020B0604020202020204" pitchFamily="34" charset="0"/>
            </a:endParaRPr>
          </a:p>
          <a:p>
            <a:pPr marL="0" lvl="1"/>
            <a:endParaRPr lang="en-US" sz="1400" dirty="0">
              <a:latin typeface="Arial" panose="020B0604020202020204" pitchFamily="34" charset="0"/>
              <a:cs typeface="Arial" panose="020B0604020202020204" pitchFamily="34" charset="0"/>
            </a:endParaRPr>
          </a:p>
          <a:p>
            <a:pPr marL="0" lvl="1"/>
            <a:endParaRPr lang="en-US" sz="1400" dirty="0">
              <a:latin typeface="Arial" panose="020B0604020202020204" pitchFamily="34" charset="0"/>
              <a:cs typeface="Arial" panose="020B0604020202020204" pitchFamily="34" charset="0"/>
            </a:endParaRPr>
          </a:p>
          <a:p>
            <a:pPr marL="0" lvl="1"/>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7673730-F9A4-4DC8-A1C1-B8DFE66DF863}" type="slidenum">
              <a:rPr lang="en-US" smtClean="0"/>
              <a:t>31</a:t>
            </a:fld>
            <a:endParaRPr lang="en-US" dirty="0"/>
          </a:p>
        </p:txBody>
      </p:sp>
    </p:spTree>
    <p:extLst>
      <p:ext uri="{BB962C8B-B14F-4D97-AF65-F5344CB8AC3E}">
        <p14:creationId xmlns:p14="http://schemas.microsoft.com/office/powerpoint/2010/main" val="6816103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90349" y="4423331"/>
            <a:ext cx="5933299" cy="4190524"/>
          </a:xfrm>
        </p:spPr>
        <p:txBody>
          <a:bodyPr/>
          <a:lstStyle/>
          <a:p>
            <a:pPr marL="0" lvl="1"/>
            <a:r>
              <a:rPr lang="en-US" sz="1400" dirty="0">
                <a:latin typeface="Arial" panose="020B0604020202020204" pitchFamily="34" charset="0"/>
                <a:cs typeface="Arial" panose="020B0604020202020204" pitchFamily="34" charset="0"/>
              </a:rPr>
              <a:t>Will regalia Change?  Maybe, maybe not.</a:t>
            </a:r>
          </a:p>
          <a:p>
            <a:pPr marL="0" lvl="1"/>
            <a:endParaRPr lang="en-US" sz="1400" dirty="0">
              <a:latin typeface="Arial" panose="020B0604020202020204" pitchFamily="34" charset="0"/>
              <a:cs typeface="Arial" panose="020B0604020202020204" pitchFamily="34" charset="0"/>
            </a:endParaRPr>
          </a:p>
          <a:p>
            <a:pPr marL="0" lvl="2"/>
            <a:r>
              <a:rPr lang="en-US" sz="1400" dirty="0">
                <a:latin typeface="Arial" panose="020B0604020202020204" pitchFamily="34" charset="0"/>
                <a:cs typeface="Arial" panose="020B0604020202020204" pitchFamily="34" charset="0"/>
              </a:rPr>
              <a:t>While the committee recognizes the tradition and honor of the cap and gown…..does it appeal to perspective members in today’s society?</a:t>
            </a:r>
          </a:p>
          <a:p>
            <a:pPr marL="0" lvl="2"/>
            <a:endParaRPr lang="en-US" sz="1400" dirty="0">
              <a:latin typeface="Arial" panose="020B0604020202020204" pitchFamily="34" charset="0"/>
              <a:cs typeface="Arial" panose="020B0604020202020204" pitchFamily="34" charset="0"/>
            </a:endParaRPr>
          </a:p>
          <a:p>
            <a:pPr marL="0" lvl="2"/>
            <a:r>
              <a:rPr lang="en-US" sz="1400" dirty="0">
                <a:latin typeface="Arial" panose="020B0604020202020204" pitchFamily="34" charset="0"/>
                <a:cs typeface="Arial" panose="020B0604020202020204" pitchFamily="34" charset="0"/>
              </a:rPr>
              <a:t>On the flip side……the Cap and Gown is symbolic of achievements of “graduating” to an elevated level within our Fraternity.  </a:t>
            </a:r>
          </a:p>
          <a:p>
            <a:pPr marL="0" lvl="2"/>
            <a:endParaRPr lang="en-US" sz="1400" dirty="0">
              <a:latin typeface="Arial" panose="020B0604020202020204" pitchFamily="34" charset="0"/>
              <a:cs typeface="Arial" panose="020B0604020202020204" pitchFamily="34" charset="0"/>
            </a:endParaRPr>
          </a:p>
          <a:p>
            <a:pPr marL="0" lvl="2"/>
            <a:r>
              <a:rPr lang="en-US" sz="1400" dirty="0">
                <a:latin typeface="Arial" panose="020B0604020202020204" pitchFamily="34" charset="0"/>
                <a:cs typeface="Arial" panose="020B0604020202020204" pitchFamily="34" charset="0"/>
              </a:rPr>
              <a:t>The committee is carefully considering all of these traditions in an attempt to modernize our degrees.</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7673730-F9A4-4DC8-A1C1-B8DFE66DF863}" type="slidenum">
              <a:rPr lang="en-US" smtClean="0"/>
              <a:t>32</a:t>
            </a:fld>
            <a:endParaRPr lang="en-US" dirty="0"/>
          </a:p>
        </p:txBody>
      </p:sp>
    </p:spTree>
    <p:extLst>
      <p:ext uri="{BB962C8B-B14F-4D97-AF65-F5344CB8AC3E}">
        <p14:creationId xmlns:p14="http://schemas.microsoft.com/office/powerpoint/2010/main" val="105887549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90349" y="4423331"/>
            <a:ext cx="5933299" cy="4190524"/>
          </a:xfrm>
        </p:spPr>
        <p:txBody>
          <a:bodyPr/>
          <a:lstStyle/>
          <a:p>
            <a:pPr lvl="0"/>
            <a:r>
              <a:rPr lang="en-US" sz="1400" dirty="0">
                <a:latin typeface="Arial" panose="020B0604020202020204" pitchFamily="34" charset="0"/>
                <a:cs typeface="Arial" panose="020B0604020202020204" pitchFamily="34" charset="0"/>
              </a:rPr>
              <a:t>Will conferrals change?</a:t>
            </a:r>
          </a:p>
          <a:p>
            <a:pPr marL="6482" lvl="1"/>
            <a:r>
              <a:rPr lang="en-US" sz="1400" dirty="0">
                <a:latin typeface="Arial" panose="020B0604020202020204" pitchFamily="34" charset="0"/>
                <a:cs typeface="Arial" panose="020B0604020202020204" pitchFamily="34" charset="0"/>
              </a:rPr>
              <a:t>At present, the committee doesn’t anticipate any major changes.</a:t>
            </a:r>
          </a:p>
          <a:p>
            <a:pPr marL="6482" lvl="1"/>
            <a:r>
              <a:rPr lang="en-US" sz="1400" dirty="0">
                <a:latin typeface="Arial" panose="020B0604020202020204" pitchFamily="34" charset="0"/>
                <a:cs typeface="Arial" panose="020B0604020202020204" pitchFamily="34" charset="0"/>
              </a:rPr>
              <a:t>Our current conferrals have long standing traditions that will continue to be recognized.</a:t>
            </a:r>
          </a:p>
          <a:p>
            <a:pPr marL="6482"/>
            <a:r>
              <a:rPr lang="en-US" sz="1400" dirty="0">
                <a:latin typeface="Arial" panose="020B0604020202020204" pitchFamily="34" charset="0"/>
                <a:cs typeface="Arial" panose="020B0604020202020204" pitchFamily="34" charset="0"/>
              </a:rPr>
              <a:t> </a:t>
            </a:r>
          </a:p>
          <a:p>
            <a:pPr marL="6482"/>
            <a:r>
              <a:rPr lang="en-US" sz="1400" dirty="0">
                <a:latin typeface="Arial" panose="020B0604020202020204" pitchFamily="34" charset="0"/>
                <a:cs typeface="Arial" panose="020B0604020202020204" pitchFamily="34" charset="0"/>
              </a:rPr>
              <a:t>As we journey down this new road, honors, degrees, regalia and conferrals may need to be revised. Members have already indicated an interest  in morphing the degrees into a new honors program, honoring both men and women equally.  The committee will consider and debate suggestions from the general membership and make proposals accordingly.  </a:t>
            </a:r>
          </a:p>
        </p:txBody>
      </p:sp>
      <p:sp>
        <p:nvSpPr>
          <p:cNvPr id="4" name="Slide Number Placeholder 3"/>
          <p:cNvSpPr>
            <a:spLocks noGrp="1"/>
          </p:cNvSpPr>
          <p:nvPr>
            <p:ph type="sldNum" sz="quarter" idx="10"/>
          </p:nvPr>
        </p:nvSpPr>
        <p:spPr/>
        <p:txBody>
          <a:bodyPr/>
          <a:lstStyle/>
          <a:p>
            <a:fld id="{F7673730-F9A4-4DC8-A1C1-B8DFE66DF863}" type="slidenum">
              <a:rPr lang="en-US" smtClean="0"/>
              <a:t>33</a:t>
            </a:fld>
            <a:endParaRPr lang="en-US" dirty="0"/>
          </a:p>
        </p:txBody>
      </p:sp>
    </p:spTree>
    <p:extLst>
      <p:ext uri="{BB962C8B-B14F-4D97-AF65-F5344CB8AC3E}">
        <p14:creationId xmlns:p14="http://schemas.microsoft.com/office/powerpoint/2010/main" val="33779662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407988" y="698500"/>
            <a:ext cx="6210300" cy="34925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702629" y="4423331"/>
            <a:ext cx="5621019" cy="4190524"/>
          </a:xfrm>
          <a:prstGeom prst="rect">
            <a:avLst/>
          </a:prstGeom>
        </p:spPr>
        <p:txBody>
          <a:bodyPr lIns="93337" tIns="93337" rIns="93337" bIns="93337" anchor="t" anchorCtr="0">
            <a:noAutofit/>
          </a:bodyPr>
          <a:lstStyle/>
          <a:p>
            <a:r>
              <a:rPr lang="en-US" sz="1400" dirty="0">
                <a:latin typeface="Arial" panose="020B0604020202020204" pitchFamily="34" charset="0"/>
                <a:cs typeface="Arial" panose="020B0604020202020204" pitchFamily="34" charset="0"/>
              </a:rPr>
              <a:t>Now let’s talk about some of the prospective General Laws changes.  </a:t>
            </a:r>
            <a:endParaRPr sz="1400" dirty="0">
              <a:latin typeface="Arial" panose="020B0604020202020204" pitchFamily="34" charset="0"/>
              <a:cs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407988" y="698500"/>
            <a:ext cx="6210300" cy="34925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390350" y="4423331"/>
            <a:ext cx="5933299" cy="4190524"/>
          </a:xfrm>
          <a:prstGeom prst="rect">
            <a:avLst/>
          </a:prstGeom>
        </p:spPr>
        <p:txBody>
          <a:bodyPr lIns="93337" tIns="93337" rIns="93337" bIns="93337" anchor="t" anchorCtr="0">
            <a:noAutofit/>
          </a:bodyPr>
          <a:lstStyle/>
          <a:p>
            <a:r>
              <a:rPr lang="en-US" sz="1400" dirty="0">
                <a:latin typeface="Arial" panose="020B0604020202020204" pitchFamily="34" charset="0"/>
                <a:cs typeface="Arial" panose="020B0604020202020204" pitchFamily="34" charset="0"/>
              </a:rPr>
              <a:t>Moose governance  will continue to consist of three branches, however the names of the branches may change.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LEGISLATIVE branch, comprised of the Supreme Lodge, </a:t>
            </a:r>
            <a:r>
              <a:rPr lang="en-US" sz="1400" dirty="0" smtClean="0">
                <a:latin typeface="Arial" panose="020B0604020202020204" pitchFamily="34" charset="0"/>
                <a:cs typeface="Arial" panose="020B0604020202020204" pitchFamily="34" charset="0"/>
              </a:rPr>
              <a:t>to </a:t>
            </a:r>
            <a:r>
              <a:rPr lang="en-US" sz="1400" dirty="0">
                <a:latin typeface="Arial" panose="020B0604020202020204" pitchFamily="34" charset="0"/>
                <a:cs typeface="Arial" panose="020B0604020202020204" pitchFamily="34" charset="0"/>
              </a:rPr>
              <a:t>be </a:t>
            </a:r>
            <a:r>
              <a:rPr lang="en-US" sz="1400" dirty="0" smtClean="0">
                <a:latin typeface="Arial" panose="020B0604020202020204" pitchFamily="34" charset="0"/>
                <a:cs typeface="Arial" panose="020B0604020202020204" pitchFamily="34" charset="0"/>
              </a:rPr>
              <a:t>retitled the </a:t>
            </a:r>
            <a:r>
              <a:rPr lang="en-US" sz="1400" dirty="0">
                <a:latin typeface="Arial" panose="020B0604020202020204" pitchFamily="34" charset="0"/>
                <a:cs typeface="Arial" panose="020B0604020202020204" pitchFamily="34" charset="0"/>
              </a:rPr>
              <a:t>Moose, is constituted by all of the Moose Lodges</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EXECUTIVE branch comprised of the Director General and the Supreme  Council, proposed to be re-titled Chief Executive Officer and the Moose International, Inc. Board of Directors</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JUDICIAL branch comprised of the General Governor, to be re-titled the Chief Compliance Officer, and the Supreme Forum.  </a:t>
            </a:r>
          </a:p>
          <a:p>
            <a:endParaRPr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407988" y="698500"/>
            <a:ext cx="6210300" cy="34925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390350" y="4423331"/>
            <a:ext cx="5933299" cy="4190524"/>
          </a:xfrm>
          <a:prstGeom prst="rect">
            <a:avLst/>
          </a:prstGeom>
        </p:spPr>
        <p:txBody>
          <a:bodyPr lIns="93337" tIns="93337" rIns="93337" bIns="93337" anchor="t" anchorCtr="0">
            <a:noAutofit/>
          </a:bodyPr>
          <a:lstStyle/>
          <a:p>
            <a:r>
              <a:rPr lang="en-US" sz="1400" dirty="0">
                <a:latin typeface="Arial" panose="020B0604020202020204" pitchFamily="34" charset="0"/>
                <a:cs typeface="Arial" panose="020B0604020202020204" pitchFamily="34" charset="0"/>
              </a:rPr>
              <a:t>Moose International will remain the headquarters for the Lodge system</a:t>
            </a:r>
          </a:p>
          <a:p>
            <a:endParaRPr lang="en-US" sz="1400" dirty="0">
              <a:latin typeface="Arial" panose="020B0604020202020204" pitchFamily="34" charset="0"/>
              <a:cs typeface="Arial" panose="020B0604020202020204" pitchFamily="34" charset="0"/>
            </a:endParaRPr>
          </a:p>
          <a:p>
            <a:pPr marL="291751" indent="-291751">
              <a:buFont typeface="Arial" pitchFamily="34" charset="0"/>
              <a:buChar char="•"/>
            </a:pPr>
            <a:r>
              <a:rPr lang="en-US" sz="1400" dirty="0">
                <a:latin typeface="Arial" panose="020B0604020202020204" pitchFamily="34" charset="0"/>
                <a:cs typeface="Arial" panose="020B0604020202020204" pitchFamily="34" charset="0"/>
              </a:rPr>
              <a:t>Moose International shall mean the corporation of that name, organized and existing pursuant to the Laws of the State of Indiana (same as it is now)</a:t>
            </a:r>
          </a:p>
          <a:p>
            <a:pPr marL="291751" indent="-291751">
              <a:buFont typeface="Arial" pitchFamily="34" charset="0"/>
              <a:buChar char="•"/>
            </a:pPr>
            <a:endParaRPr lang="en-US" sz="1400" dirty="0">
              <a:latin typeface="Arial" panose="020B0604020202020204" pitchFamily="34" charset="0"/>
              <a:cs typeface="Arial" panose="020B0604020202020204" pitchFamily="34" charset="0"/>
            </a:endParaRPr>
          </a:p>
          <a:p>
            <a:pPr marL="291751" indent="-291751">
              <a:buFont typeface="Arial" pitchFamily="34" charset="0"/>
              <a:buChar char="•"/>
            </a:pPr>
            <a:r>
              <a:rPr lang="en-US" sz="1400" dirty="0">
                <a:latin typeface="Arial" panose="020B0604020202020204" pitchFamily="34" charset="0"/>
                <a:cs typeface="Arial" panose="020B0604020202020204" pitchFamily="34" charset="0"/>
              </a:rPr>
              <a:t>The principal business of the corporation is to act as the headquarters for the system known in the aggregate as the Moose (currently: Supreme Lodge), in matters of common interest to all lodges and chapters </a:t>
            </a:r>
          </a:p>
          <a:p>
            <a:pPr marL="291751" indent="-291751">
              <a:buFont typeface="Arial" pitchFamily="34" charset="0"/>
              <a:buChar char="•"/>
            </a:pPr>
            <a:endParaRPr lang="en-US" sz="1400" dirty="0">
              <a:latin typeface="Arial" panose="020B0604020202020204" pitchFamily="34" charset="0"/>
              <a:cs typeface="Arial" panose="020B0604020202020204" pitchFamily="34" charset="0"/>
            </a:endParaRPr>
          </a:p>
          <a:p>
            <a:pPr marL="291751" indent="-291751">
              <a:buFont typeface="Arial" pitchFamily="34" charset="0"/>
              <a:buChar char="•"/>
            </a:pPr>
            <a:r>
              <a:rPr lang="en-US" sz="1400" dirty="0">
                <a:latin typeface="Arial" panose="020B0604020202020204" pitchFamily="34" charset="0"/>
                <a:cs typeface="Arial" panose="020B0604020202020204" pitchFamily="34" charset="0"/>
              </a:rPr>
              <a:t>so there may be uniformity of operation in all matters pertaining to the lodge system, as it is now.</a:t>
            </a:r>
          </a:p>
          <a:p>
            <a:endParaRPr sz="1400" dirty="0">
              <a:latin typeface="Arial" panose="020B0604020202020204" pitchFamily="34" charset="0"/>
              <a:cs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407988" y="698500"/>
            <a:ext cx="6210300" cy="34925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702629" y="4423331"/>
            <a:ext cx="5621019" cy="4190524"/>
          </a:xfrm>
          <a:prstGeom prst="rect">
            <a:avLst/>
          </a:prstGeom>
        </p:spPr>
        <p:txBody>
          <a:bodyPr lIns="93337" tIns="93337" rIns="93337" bIns="93337" anchor="t" anchorCtr="0">
            <a:noAutofit/>
          </a:bodyPr>
          <a:lstStyle/>
          <a:p>
            <a:r>
              <a:rPr lang="en-US" sz="1400" dirty="0">
                <a:latin typeface="Arial" panose="020B0604020202020204" pitchFamily="34" charset="0"/>
                <a:cs typeface="Arial" panose="020B0604020202020204" pitchFamily="34" charset="0"/>
              </a:rPr>
              <a:t>Rules and Regulations</a:t>
            </a:r>
          </a:p>
          <a:p>
            <a:pPr marL="291751" indent="-291751">
              <a:buFont typeface="Arial" pitchFamily="34" charset="0"/>
              <a:buChar char="•"/>
            </a:pP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Constitution, the General Laws, and the rituals shall be the official rules and regulations governing Moose International, Inc. and the Moose.</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rules enacted by the Moose at International Convention for the operation of the member lodges and for the management and operation of all other units of the fraternity shall be binding/compulsory.  (same as it is now) </a:t>
            </a:r>
          </a:p>
          <a:p>
            <a:endParaRP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407988" y="698500"/>
            <a:ext cx="6210300" cy="34925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702629" y="4423331"/>
            <a:ext cx="5621019" cy="4190524"/>
          </a:xfrm>
          <a:prstGeom prst="rect">
            <a:avLst/>
          </a:prstGeom>
        </p:spPr>
        <p:txBody>
          <a:bodyPr lIns="93337" tIns="93337" rIns="93337" bIns="93337" anchor="t" anchorCtr="0">
            <a:noAutofit/>
          </a:bodyPr>
          <a:lstStyle/>
          <a:p>
            <a:r>
              <a:rPr lang="en-US" sz="1400" dirty="0">
                <a:latin typeface="Arial" panose="020B0604020202020204" pitchFamily="34" charset="0"/>
                <a:cs typeface="Arial" panose="020B0604020202020204" pitchFamily="34" charset="0"/>
              </a:rPr>
              <a:t>The Private Policy will continue to govern the Social Quarters.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Here are some examples of how terminology in Private Policy may change.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Most references to the “Order” will be replaced by “Moose”.</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Remove “Chapter”; all members will be Lodge members.  </a:t>
            </a:r>
            <a:endParaRPr sz="1400" dirty="0">
              <a:latin typeface="Arial" panose="020B0604020202020204" pitchFamily="34" charset="0"/>
              <a:cs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407988" y="698500"/>
            <a:ext cx="6210300" cy="34925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702629" y="4423331"/>
            <a:ext cx="5621019" cy="4190524"/>
          </a:xfrm>
          <a:prstGeom prst="rect">
            <a:avLst/>
          </a:prstGeom>
        </p:spPr>
        <p:txBody>
          <a:bodyPr lIns="93337" tIns="93337" rIns="93337" bIns="93337" anchor="t" anchorCtr="0">
            <a:noAutofit/>
          </a:bodyPr>
          <a:lstStyle/>
          <a:p>
            <a:r>
              <a:rPr lang="en-US" sz="1400" dirty="0">
                <a:latin typeface="Arial" panose="020B0604020202020204" pitchFamily="34" charset="0"/>
                <a:cs typeface="Arial" panose="020B0604020202020204" pitchFamily="34" charset="0"/>
              </a:rPr>
              <a:t>Changes to Membership requirements:</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You must be a person (rather than male or female)</a:t>
            </a:r>
            <a:endParaRPr sz="1400" dirty="0">
              <a:latin typeface="Arial" panose="020B0604020202020204" pitchFamily="34" charset="0"/>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3225" y="698500"/>
            <a:ext cx="4276725" cy="2405063"/>
          </a:xfrm>
        </p:spPr>
      </p:sp>
      <p:sp>
        <p:nvSpPr>
          <p:cNvPr id="3" name="Notes Placeholder 2"/>
          <p:cNvSpPr>
            <a:spLocks noGrp="1"/>
          </p:cNvSpPr>
          <p:nvPr>
            <p:ph type="body" idx="1"/>
          </p:nvPr>
        </p:nvSpPr>
        <p:spPr>
          <a:xfrm>
            <a:off x="390349" y="3336898"/>
            <a:ext cx="6401717" cy="5509763"/>
          </a:xfrm>
        </p:spPr>
        <p:txBody>
          <a:bodyPr/>
          <a:lstStyle/>
          <a:p>
            <a:r>
              <a:rPr lang="en-US" sz="1400" dirty="0">
                <a:latin typeface="Arial" panose="020B0604020202020204" pitchFamily="34" charset="0"/>
                <a:cs typeface="Arial" panose="020B0604020202020204" pitchFamily="34" charset="0"/>
              </a:rPr>
              <a:t>So what did they find?  Of 1550 respondents,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67.5 % of those surveyed responded they would vote FOR a combined membership and believes it is in the best interest of the Fraternity.</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14.5 % responded they are NOT in favor of single membership and do NOT believe it is in the best interest of the Fraternity.</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14 % said they needed more information to make an informed decision– dues structure, leadership opportunities, honors, etc.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Since the Town Hall meeting, online responses indicate an 83% overall approval rating from members in active status (men &amp; women) </a:t>
            </a:r>
          </a:p>
          <a:p>
            <a:r>
              <a:rPr lang="en-US" sz="1400" dirty="0"/>
              <a:t>Of 3,377 online responses, 74% of LOOM members are in favor of One Moose.  92% of WOTM are in favor of One Moose.  Of 582 delegates who voted on the smoking issue in Las Vegas, 80% voted online in favor of One Moose.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In conclusion, percentages have remained constant since the initial data was compiled - approximately 8 out of 10 members believe our Fraternity needs an update. </a:t>
            </a:r>
          </a:p>
          <a:p>
            <a:endParaRPr lang="en-US" sz="1400" dirty="0">
              <a:latin typeface="Arial" panose="020B0604020202020204" pitchFamily="34" charset="0"/>
              <a:cs typeface="Arial" panose="020B0604020202020204" pitchFamily="34" charset="0"/>
            </a:endParaRP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7673730-F9A4-4DC8-A1C1-B8DFE66DF863}" type="slidenum">
              <a:rPr lang="en-US" smtClean="0"/>
              <a:t>4</a:t>
            </a:fld>
            <a:endParaRPr lang="en-US" dirty="0"/>
          </a:p>
        </p:txBody>
      </p:sp>
    </p:spTree>
    <p:extLst>
      <p:ext uri="{BB962C8B-B14F-4D97-AF65-F5344CB8AC3E}">
        <p14:creationId xmlns:p14="http://schemas.microsoft.com/office/powerpoint/2010/main" val="8374195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407988" y="698500"/>
            <a:ext cx="6210300" cy="34925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702629" y="4423331"/>
            <a:ext cx="5621019" cy="4190524"/>
          </a:xfrm>
          <a:prstGeom prst="rect">
            <a:avLst/>
          </a:prstGeom>
        </p:spPr>
        <p:txBody>
          <a:bodyPr lIns="93337" tIns="93337" rIns="93337" bIns="93337" anchor="t" anchorCtr="0">
            <a:noAutofit/>
          </a:bodyPr>
          <a:lstStyle/>
          <a:p>
            <a:r>
              <a:rPr lang="en-US" sz="1400" dirty="0">
                <a:latin typeface="Arial" panose="020B0604020202020204" pitchFamily="34" charset="0"/>
                <a:cs typeface="Arial" panose="020B0604020202020204" pitchFamily="34" charset="0"/>
              </a:rPr>
              <a:t>Officer Title Changes are reflected here:</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Governor to </a:t>
            </a:r>
            <a:r>
              <a:rPr lang="en-US" sz="1400" dirty="0" smtClean="0">
                <a:latin typeface="Arial" panose="020B0604020202020204" pitchFamily="34" charset="0"/>
                <a:cs typeface="Arial" panose="020B0604020202020204" pitchFamily="34" charset="0"/>
              </a:rPr>
              <a:t>Lodge President</a:t>
            </a:r>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Jr Governor to </a:t>
            </a:r>
            <a:r>
              <a:rPr lang="en-US" sz="1400" dirty="0" smtClean="0">
                <a:latin typeface="Arial" panose="020B0604020202020204" pitchFamily="34" charset="0"/>
                <a:cs typeface="Arial" panose="020B0604020202020204" pitchFamily="34" charset="0"/>
              </a:rPr>
              <a:t>Lodge Vice </a:t>
            </a:r>
            <a:r>
              <a:rPr lang="en-US" sz="1400" dirty="0">
                <a:latin typeface="Arial" panose="020B0604020202020204" pitchFamily="34" charset="0"/>
                <a:cs typeface="Arial" panose="020B0604020202020204" pitchFamily="34" charset="0"/>
              </a:rPr>
              <a:t>President</a:t>
            </a:r>
          </a:p>
          <a:p>
            <a:r>
              <a:rPr lang="en-US" sz="1400" dirty="0">
                <a:latin typeface="Arial" panose="020B0604020202020204" pitchFamily="34" charset="0"/>
                <a:cs typeface="Arial" panose="020B0604020202020204" pitchFamily="34" charset="0"/>
              </a:rPr>
              <a:t>Prelate to Chaplain</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a:t>
            </a:r>
            <a:r>
              <a:rPr lang="en-US" sz="1400" dirty="0" smtClean="0">
                <a:latin typeface="Arial" panose="020B0604020202020204" pitchFamily="34" charset="0"/>
                <a:cs typeface="Arial" panose="020B0604020202020204" pitchFamily="34" charset="0"/>
              </a:rPr>
              <a:t>Lodge President </a:t>
            </a:r>
            <a:r>
              <a:rPr lang="en-US" sz="1400" dirty="0">
                <a:latin typeface="Arial" panose="020B0604020202020204" pitchFamily="34" charset="0"/>
                <a:cs typeface="Arial" panose="020B0604020202020204" pitchFamily="34" charset="0"/>
              </a:rPr>
              <a:t>must have been an active member of the Lodge for at least six months and must have completed at least one year in another elected officer before being eligible for this office.  These stipulations help ensure a better understanding of Lodge operations.</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a:t>
            </a:r>
            <a:r>
              <a:rPr lang="en-US" sz="1400" dirty="0" smtClean="0">
                <a:latin typeface="Arial" panose="020B0604020202020204" pitchFamily="34" charset="0"/>
                <a:cs typeface="Arial" panose="020B0604020202020204" pitchFamily="34" charset="0"/>
              </a:rPr>
              <a:t>Lodge Vice </a:t>
            </a:r>
            <a:r>
              <a:rPr lang="en-US" sz="1400" dirty="0">
                <a:latin typeface="Arial" panose="020B0604020202020204" pitchFamily="34" charset="0"/>
                <a:cs typeface="Arial" panose="020B0604020202020204" pitchFamily="34" charset="0"/>
              </a:rPr>
              <a:t>Presents must have been an active member of the Lodge for at least six moths prior to being elected.  </a:t>
            </a:r>
          </a:p>
          <a:p>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407988" y="698500"/>
            <a:ext cx="6210300" cy="34925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702629" y="4423331"/>
            <a:ext cx="5621019" cy="4190524"/>
          </a:xfrm>
          <a:prstGeom prst="rect">
            <a:avLst/>
          </a:prstGeom>
        </p:spPr>
        <p:txBody>
          <a:bodyPr lIns="93337" tIns="93337" rIns="93337" bIns="93337" anchor="t" anchorCtr="0">
            <a:noAutofit/>
          </a:bodyPr>
          <a:lstStyle/>
          <a:p>
            <a:r>
              <a:rPr lang="en-US" sz="1400" dirty="0">
                <a:latin typeface="Arial" panose="020B0604020202020204" pitchFamily="34" charset="0"/>
                <a:cs typeface="Arial" panose="020B0604020202020204" pitchFamily="34" charset="0"/>
              </a:rPr>
              <a:t>NO CHANGES (previously proposed re-title to General Manager was rejected by the Supreme Council)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Administrator will remain a “term of satisfactory service” and he or she will serve as the Corporate Secretary.</a:t>
            </a: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407988" y="698500"/>
            <a:ext cx="6210300" cy="34925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702629" y="4423331"/>
            <a:ext cx="5621019" cy="4190524"/>
          </a:xfrm>
          <a:prstGeom prst="rect">
            <a:avLst/>
          </a:prstGeom>
        </p:spPr>
        <p:txBody>
          <a:bodyPr lIns="93337" tIns="93337" rIns="93337" bIns="93337" anchor="t" anchorCtr="0">
            <a:noAutofit/>
          </a:bodyPr>
          <a:lstStyle/>
          <a:p>
            <a:r>
              <a:rPr lang="en-US" sz="1400" dirty="0">
                <a:latin typeface="Arial" panose="020B0604020202020204" pitchFamily="34" charset="0"/>
                <a:cs typeface="Arial" panose="020B0604020202020204" pitchFamily="34" charset="0"/>
              </a:rPr>
              <a:t>Additional </a:t>
            </a:r>
            <a:r>
              <a:rPr lang="en-US" sz="1400" dirty="0" smtClean="0">
                <a:latin typeface="Arial" panose="020B0604020202020204" pitchFamily="34" charset="0"/>
                <a:cs typeface="Arial" panose="020B0604020202020204" pitchFamily="34" charset="0"/>
              </a:rPr>
              <a:t>title </a:t>
            </a:r>
            <a:r>
              <a:rPr lang="en-US" sz="1400" dirty="0">
                <a:latin typeface="Arial" panose="020B0604020202020204" pitchFamily="34" charset="0"/>
                <a:cs typeface="Arial" panose="020B0604020202020204" pitchFamily="34" charset="0"/>
              </a:rPr>
              <a:t>and pronoun changes. </a:t>
            </a:r>
            <a:endParaRPr sz="1400" dirty="0">
              <a:latin typeface="Arial" panose="020B0604020202020204" pitchFamily="34" charset="0"/>
              <a:cs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407988" y="698500"/>
            <a:ext cx="6210300" cy="34925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702629" y="4423331"/>
            <a:ext cx="5621019" cy="4190524"/>
          </a:xfrm>
          <a:prstGeom prst="rect">
            <a:avLst/>
          </a:prstGeom>
        </p:spPr>
        <p:txBody>
          <a:bodyPr lIns="93337" tIns="93337" rIns="93337" bIns="93337" anchor="t" anchorCtr="0">
            <a:noAutofit/>
          </a:bodyPr>
          <a:lstStyle/>
          <a:p>
            <a:r>
              <a:rPr lang="en-US" sz="1400" dirty="0">
                <a:latin typeface="Arial" panose="020B0604020202020204" pitchFamily="34" charset="0"/>
                <a:cs typeface="Arial" panose="020B0604020202020204" pitchFamily="34" charset="0"/>
              </a:rPr>
              <a:t>More title updates</a:t>
            </a:r>
            <a:endParaRPr sz="1400" dirty="0">
              <a:latin typeface="Arial" panose="020B0604020202020204" pitchFamily="34" charset="0"/>
              <a:cs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407988" y="698500"/>
            <a:ext cx="6210300" cy="34925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702629" y="4423331"/>
            <a:ext cx="5621019" cy="4190524"/>
          </a:xfrm>
          <a:prstGeom prst="rect">
            <a:avLst/>
          </a:prstGeom>
        </p:spPr>
        <p:txBody>
          <a:bodyPr lIns="93337" tIns="93337" rIns="93337" bIns="93337" anchor="t" anchorCtr="0">
            <a:noAutofit/>
          </a:bodyPr>
          <a:lstStyle/>
          <a:p>
            <a:r>
              <a:rPr lang="en-US" sz="1400" dirty="0">
                <a:latin typeface="Arial" panose="020B0604020202020204" pitchFamily="34" charset="0"/>
                <a:cs typeface="Arial" panose="020B0604020202020204" pitchFamily="34" charset="0"/>
              </a:rPr>
              <a:t>Elimination of the House Committee</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As mentioned earlier, the Board of Directors will meet in an Executive Session as necessary to discuss items such as decorum &amp; disciplinary issues and personnel.</a:t>
            </a:r>
            <a:endParaRPr sz="1400" dirty="0">
              <a:latin typeface="Arial" panose="020B0604020202020204" pitchFamily="34" charset="0"/>
              <a:cs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407988" y="698500"/>
            <a:ext cx="6210300" cy="34925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Shape 147"/>
          <p:cNvSpPr txBox="1">
            <a:spLocks noGrp="1"/>
          </p:cNvSpPr>
          <p:nvPr>
            <p:ph type="body" idx="1"/>
          </p:nvPr>
        </p:nvSpPr>
        <p:spPr>
          <a:xfrm>
            <a:off x="390350" y="4423331"/>
            <a:ext cx="5933299" cy="4190524"/>
          </a:xfrm>
          <a:prstGeom prst="rect">
            <a:avLst/>
          </a:prstGeom>
        </p:spPr>
        <p:txBody>
          <a:bodyPr lIns="93337" tIns="93337" rIns="93337" bIns="93337" anchor="t" anchorCtr="0">
            <a:noAutofit/>
          </a:bodyPr>
          <a:lstStyle/>
          <a:p>
            <a:r>
              <a:rPr lang="en-US" sz="1400" dirty="0">
                <a:latin typeface="Arial" panose="020B0604020202020204" pitchFamily="34" charset="0"/>
                <a:cs typeface="Arial" panose="020B0604020202020204" pitchFamily="34" charset="0"/>
              </a:rPr>
              <a:t>The Supreme Council will be known as the Moose International Board of Directors.</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Associations will include all lodges, consisting of male and female members. This will be an easy transition for those Associations already functioning in a Joint capacity.  </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latin typeface="Arial" panose="020B0604020202020204" pitchFamily="34" charset="0"/>
                <a:cs typeface="Arial" panose="020B0604020202020204" pitchFamily="34" charset="0"/>
              </a:rPr>
              <a:t>So, how soon will these changes be presented to the delegates for a vote and when would the new General Laws take effect if they pass?  </a:t>
            </a:r>
          </a:p>
        </p:txBody>
      </p:sp>
      <p:sp>
        <p:nvSpPr>
          <p:cNvPr id="4" name="Slide Number Placeholder 3"/>
          <p:cNvSpPr>
            <a:spLocks noGrp="1"/>
          </p:cNvSpPr>
          <p:nvPr>
            <p:ph type="sldNum" sz="quarter" idx="10"/>
          </p:nvPr>
        </p:nvSpPr>
        <p:spPr/>
        <p:txBody>
          <a:bodyPr/>
          <a:lstStyle/>
          <a:p>
            <a:fld id="{F7673730-F9A4-4DC8-A1C1-B8DFE66DF863}" type="slidenum">
              <a:rPr lang="en-US" smtClean="0"/>
              <a:t>46</a:t>
            </a:fld>
            <a:endParaRPr lang="en-US" dirty="0"/>
          </a:p>
        </p:txBody>
      </p:sp>
    </p:spTree>
    <p:extLst>
      <p:ext uri="{BB962C8B-B14F-4D97-AF65-F5344CB8AC3E}">
        <p14:creationId xmlns:p14="http://schemas.microsoft.com/office/powerpoint/2010/main" val="3787036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8418" y="4423331"/>
            <a:ext cx="6011369" cy="4500933"/>
          </a:xfrm>
        </p:spPr>
        <p:txBody>
          <a:bodyPr/>
          <a:lstStyle/>
          <a:p>
            <a:r>
              <a:rPr lang="en-US" sz="1400" dirty="0">
                <a:latin typeface="Arial" panose="020B0604020202020204" pitchFamily="34" charset="0"/>
                <a:cs typeface="Arial" panose="020B0604020202020204" pitchFamily="34" charset="0"/>
              </a:rPr>
              <a:t>IMPLEMENTATION</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Moose International recently conducted a “non-binding” online vote of the membership to gauge support for the proposed structure, and prepare a report for the Supreme Council.   Those decisions are being reported here at the 2020 Mid-Year Conferences.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committee recognizes the timeline sounds aggressive, but plans to have the proposed program finalized for presentation in May of 2020 to delegates at the Milwaukee International Convention.  Membership approval would change the General Laws to create the new Moose.  If   approved in Milwaukee, then Associations would need to revise the Association Bylaws accordingly at the 2020 Annual Conventions.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Although there is still much work ahead to finalize  details, the plan for implementation of “One Moose” would then take place on May 01, 2021!  Moose International will send communications, devise marketing strategies  and revise training to realize this new Moose vision.  </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7673730-F9A4-4DC8-A1C1-B8DFE66DF863}" type="slidenum">
              <a:rPr lang="en-US" smtClean="0"/>
              <a:t>47</a:t>
            </a:fld>
            <a:endParaRPr lang="en-US" dirty="0"/>
          </a:p>
        </p:txBody>
      </p:sp>
    </p:spTree>
    <p:extLst>
      <p:ext uri="{BB962C8B-B14F-4D97-AF65-F5344CB8AC3E}">
        <p14:creationId xmlns:p14="http://schemas.microsoft.com/office/powerpoint/2010/main" val="23572689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311150"/>
            <a:ext cx="4276725" cy="2405063"/>
          </a:xfrm>
        </p:spPr>
      </p:sp>
      <p:sp>
        <p:nvSpPr>
          <p:cNvPr id="3" name="Notes Placeholder 2"/>
          <p:cNvSpPr>
            <a:spLocks noGrp="1"/>
          </p:cNvSpPr>
          <p:nvPr>
            <p:ph type="body" idx="1"/>
          </p:nvPr>
        </p:nvSpPr>
        <p:spPr>
          <a:xfrm>
            <a:off x="390348" y="2871285"/>
            <a:ext cx="6323648" cy="5975376"/>
          </a:xfrm>
        </p:spPr>
        <p:txBody>
          <a:bodyPr/>
          <a:lstStyle/>
          <a:p>
            <a:pPr lvl="0"/>
            <a:r>
              <a:rPr lang="en-US" sz="1400" dirty="0">
                <a:latin typeface="Arial" panose="020B0604020202020204" pitchFamily="34" charset="0"/>
                <a:cs typeface="Arial" panose="020B0604020202020204" pitchFamily="34" charset="0"/>
              </a:rPr>
              <a:t>Assuming an affirmative vote for One Moose at the 2020 Milwaukee Convention and a target implementation date of May 1, 2021, here is an outline of transition at the Lodge level:  </a:t>
            </a:r>
          </a:p>
          <a:p>
            <a:pPr lvl="0"/>
            <a:r>
              <a:rPr lang="en-US" sz="1400" dirty="0">
                <a:latin typeface="Arial" panose="020B0604020202020204" pitchFamily="34" charset="0"/>
                <a:cs typeface="Arial" panose="020B0604020202020204" pitchFamily="34" charset="0"/>
              </a:rPr>
              <a:t>Lodges and chapters function as current for the 2020-2021 campaign year (since officers will have already been elected). </a:t>
            </a:r>
          </a:p>
          <a:p>
            <a:pPr lvl="0"/>
            <a:endParaRPr lang="en-US" sz="1000" dirty="0">
              <a:latin typeface="Arial" panose="020B0604020202020204" pitchFamily="34" charset="0"/>
              <a:cs typeface="Arial" panose="020B0604020202020204" pitchFamily="34" charset="0"/>
            </a:endParaRPr>
          </a:p>
          <a:p>
            <a:pPr lvl="0"/>
            <a:r>
              <a:rPr lang="en-US" sz="1400" dirty="0">
                <a:latin typeface="Arial" panose="020B0604020202020204" pitchFamily="34" charset="0"/>
                <a:cs typeface="Arial" panose="020B0604020202020204" pitchFamily="34" charset="0"/>
              </a:rPr>
              <a:t>Summer of 2020 - Communication of changes to membership; there will be promotions, marketing and communications from Moose International to current and former members.</a:t>
            </a:r>
          </a:p>
          <a:p>
            <a:pPr lvl="0"/>
            <a:endParaRPr lang="en-US" sz="1000" dirty="0">
              <a:latin typeface="Arial" panose="020B0604020202020204" pitchFamily="34" charset="0"/>
              <a:cs typeface="Arial" panose="020B0604020202020204" pitchFamily="34" charset="0"/>
            </a:endParaRPr>
          </a:p>
          <a:p>
            <a:pPr lvl="0"/>
            <a:r>
              <a:rPr lang="en-US" sz="1400" dirty="0">
                <a:latin typeface="Arial" panose="020B0604020202020204" pitchFamily="34" charset="0"/>
                <a:cs typeface="Arial" panose="020B0604020202020204" pitchFamily="34" charset="0"/>
              </a:rPr>
              <a:t>February 2021 – begin nomination process for new Moose Board of Directors (BOD) positions</a:t>
            </a:r>
          </a:p>
          <a:p>
            <a:pPr lvl="0"/>
            <a:endParaRPr lang="en-US" sz="1000" dirty="0">
              <a:latin typeface="Arial" panose="020B0604020202020204" pitchFamily="34" charset="0"/>
              <a:cs typeface="Arial" panose="020B0604020202020204" pitchFamily="34" charset="0"/>
            </a:endParaRPr>
          </a:p>
          <a:p>
            <a:pPr lvl="0"/>
            <a:r>
              <a:rPr lang="en-US" sz="1400" dirty="0">
                <a:latin typeface="Arial" panose="020B0604020202020204" pitchFamily="34" charset="0"/>
                <a:cs typeface="Arial" panose="020B0604020202020204" pitchFamily="34" charset="0"/>
              </a:rPr>
              <a:t>March/April 2021 – election of the Moose Board of Directors positions. All current LOOM members in good standing are eligible to vote.  (current General Laws still govern until May 1, 2021 – non members [women] aren’t eligible to run or hold office until they are members of the Lodge and meet the minimum eligibility requirements of the office) </a:t>
            </a:r>
          </a:p>
          <a:p>
            <a:pPr lvl="0"/>
            <a:endParaRPr lang="en-US" sz="1000" dirty="0">
              <a:latin typeface="Arial" panose="020B0604020202020204" pitchFamily="34" charset="0"/>
              <a:cs typeface="Arial" panose="020B0604020202020204" pitchFamily="34" charset="0"/>
            </a:endParaRPr>
          </a:p>
          <a:p>
            <a:pPr lvl="0"/>
            <a:r>
              <a:rPr lang="en-US" sz="1400" dirty="0">
                <a:latin typeface="Arial" panose="020B0604020202020204" pitchFamily="34" charset="0"/>
                <a:cs typeface="Arial" panose="020B0604020202020204" pitchFamily="34" charset="0"/>
              </a:rPr>
              <a:t>April 2021 – pre-implementation Audit of LOOM and WOTM units </a:t>
            </a:r>
          </a:p>
          <a:p>
            <a:pPr lvl="0"/>
            <a:endParaRPr lang="en-US" sz="1000" dirty="0">
              <a:latin typeface="Arial" panose="020B0604020202020204" pitchFamily="34" charset="0"/>
              <a:cs typeface="Arial" panose="020B0604020202020204" pitchFamily="34" charset="0"/>
            </a:endParaRPr>
          </a:p>
          <a:p>
            <a:pPr lvl="0"/>
            <a:r>
              <a:rPr lang="en-US" sz="1400" dirty="0">
                <a:latin typeface="Arial" panose="020B0604020202020204" pitchFamily="34" charset="0"/>
                <a:cs typeface="Arial" panose="020B0604020202020204" pitchFamily="34" charset="0"/>
              </a:rPr>
              <a:t>May 1, 2021 – implementation of the new Moose structure. All current LOOM Lodge numbers will transition to the new Moose.   For example: Muskego Lodge #1057 will transition to Muskego Moose Lodge #1057.  Women become members of the new Moose.   Women may attend Lodge meetings and vote accordingly.  Women may be appointed/elected to vacant positions.  </a:t>
            </a:r>
          </a:p>
          <a:p>
            <a:pPr lvl="0"/>
            <a:endParaRPr lang="en-US" sz="10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E2FD640-6DC1-4609-B626-419FDD4FA0F0}" type="slidenum">
              <a:rPr lang="en-US" smtClean="0"/>
              <a:t>48</a:t>
            </a:fld>
            <a:endParaRPr lang="en-US" dirty="0"/>
          </a:p>
        </p:txBody>
      </p:sp>
    </p:spTree>
    <p:extLst>
      <p:ext uri="{BB962C8B-B14F-4D97-AF65-F5344CB8AC3E}">
        <p14:creationId xmlns:p14="http://schemas.microsoft.com/office/powerpoint/2010/main" val="17993958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8613" y="311150"/>
            <a:ext cx="5518150" cy="3103563"/>
          </a:xfrm>
        </p:spPr>
      </p:sp>
      <p:sp>
        <p:nvSpPr>
          <p:cNvPr id="3" name="Notes Placeholder 2"/>
          <p:cNvSpPr>
            <a:spLocks noGrp="1"/>
          </p:cNvSpPr>
          <p:nvPr>
            <p:ph type="body" idx="1"/>
          </p:nvPr>
        </p:nvSpPr>
        <p:spPr>
          <a:xfrm>
            <a:off x="390348" y="3724910"/>
            <a:ext cx="6323648" cy="4966547"/>
          </a:xfrm>
        </p:spPr>
        <p:txBody>
          <a:bodyPr/>
          <a:lstStyle/>
          <a:p>
            <a:pPr lvl="0"/>
            <a:endParaRPr lang="en-US" sz="1000" dirty="0">
              <a:latin typeface="Arial" panose="020B0604020202020204" pitchFamily="34" charset="0"/>
              <a:cs typeface="Arial" panose="020B0604020202020204" pitchFamily="34" charset="0"/>
            </a:endParaRPr>
          </a:p>
          <a:p>
            <a:pPr lvl="0"/>
            <a:r>
              <a:rPr lang="en-US" sz="1400" b="1" dirty="0">
                <a:latin typeface="Arial" panose="020B0604020202020204" pitchFamily="34" charset="0"/>
                <a:cs typeface="Arial" panose="020B0604020202020204" pitchFamily="34" charset="0"/>
              </a:rPr>
              <a:t>Stand Alone Chapters</a:t>
            </a:r>
            <a:r>
              <a:rPr lang="en-US" sz="1400" dirty="0">
                <a:latin typeface="Arial" panose="020B0604020202020204" pitchFamily="34" charset="0"/>
                <a:cs typeface="Arial" panose="020B0604020202020204" pitchFamily="34" charset="0"/>
              </a:rPr>
              <a:t>: </a:t>
            </a:r>
          </a:p>
          <a:p>
            <a:pPr lvl="0"/>
            <a:r>
              <a:rPr lang="en-US" sz="1400" dirty="0">
                <a:latin typeface="Arial" panose="020B0604020202020204" pitchFamily="34" charset="0"/>
                <a:cs typeface="Arial" panose="020B0604020202020204" pitchFamily="34" charset="0"/>
              </a:rPr>
              <a:t>Chapters will function as current for the 2020-2021 campaign year since officers will have already been elected. </a:t>
            </a:r>
          </a:p>
          <a:p>
            <a:pPr defTabSz="933602">
              <a:defRPr/>
            </a:pPr>
            <a:endParaRPr lang="en-US" sz="1400" dirty="0">
              <a:latin typeface="Arial" panose="020B0604020202020204" pitchFamily="34" charset="0"/>
              <a:cs typeface="Arial" panose="020B0604020202020204" pitchFamily="34" charset="0"/>
            </a:endParaRPr>
          </a:p>
          <a:p>
            <a:pPr defTabSz="933602">
              <a:defRPr/>
            </a:pPr>
            <a:r>
              <a:rPr lang="en-US" sz="1400" dirty="0">
                <a:latin typeface="Arial" panose="020B0604020202020204" pitchFamily="34" charset="0"/>
                <a:cs typeface="Arial" panose="020B0604020202020204" pitchFamily="34" charset="0"/>
              </a:rPr>
              <a:t>May 1, 2021 – implementation of One Moose structure. New lodge units will be established with their own EIN and a new Lodge number  For example: Tarentum Chapter #296 will become Tarentum Moose Lodge #____, with the number of the next sequenced Lodge number available. Chapter #296 will continue to exist but within the guidelines of the new WOTM organization.   Male and female members alike may be sponsored and enrolled into the new Lodge.  </a:t>
            </a:r>
          </a:p>
          <a:p>
            <a:pPr defTabSz="933602">
              <a:defRPr/>
            </a:pPr>
            <a:endParaRPr lang="en-US" sz="1400" dirty="0">
              <a:latin typeface="Arial" panose="020B0604020202020204" pitchFamily="34" charset="0"/>
              <a:cs typeface="Arial" panose="020B0604020202020204" pitchFamily="34" charset="0"/>
            </a:endParaRPr>
          </a:p>
          <a:p>
            <a:pPr lvl="0"/>
            <a:r>
              <a:rPr lang="en-US" sz="1400" dirty="0">
                <a:latin typeface="Arial" panose="020B0604020202020204" pitchFamily="34" charset="0"/>
                <a:cs typeface="Arial" panose="020B0604020202020204" pitchFamily="34" charset="0"/>
              </a:rPr>
              <a:t>May 2021 – begin nomination process for the new Moose BOD positions </a:t>
            </a:r>
          </a:p>
          <a:p>
            <a:pPr lvl="0"/>
            <a:endParaRPr lang="en-US" sz="1400" dirty="0">
              <a:latin typeface="Arial" panose="020B0604020202020204" pitchFamily="34" charset="0"/>
              <a:cs typeface="Arial" panose="020B0604020202020204" pitchFamily="34" charset="0"/>
            </a:endParaRPr>
          </a:p>
          <a:p>
            <a:pPr lvl="0"/>
            <a:r>
              <a:rPr lang="en-US" sz="1400" dirty="0">
                <a:latin typeface="Arial" panose="020B0604020202020204" pitchFamily="34" charset="0"/>
                <a:cs typeface="Arial" panose="020B0604020202020204" pitchFamily="34" charset="0"/>
              </a:rPr>
              <a:t>June 2021 – election of the Moose Board of Directors positions</a:t>
            </a:r>
          </a:p>
          <a:p>
            <a:pPr lvl="0"/>
            <a:endParaRPr lang="en-US" sz="1600" dirty="0">
              <a:latin typeface="Arial" panose="020B0604020202020204" pitchFamily="34" charset="0"/>
              <a:cs typeface="Arial" panose="020B0604020202020204" pitchFamily="34" charset="0"/>
            </a:endParaRPr>
          </a:p>
          <a:p>
            <a:endParaRPr lang="en-US" sz="16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FE2FD640-6DC1-4609-B626-419FDD4FA0F0}" type="slidenum">
              <a:rPr lang="en-US" smtClean="0"/>
              <a:t>49</a:t>
            </a:fld>
            <a:endParaRPr lang="en-US" dirty="0"/>
          </a:p>
        </p:txBody>
      </p:sp>
    </p:spTree>
    <p:extLst>
      <p:ext uri="{BB962C8B-B14F-4D97-AF65-F5344CB8AC3E}">
        <p14:creationId xmlns:p14="http://schemas.microsoft.com/office/powerpoint/2010/main" val="1799395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68418" y="4423331"/>
            <a:ext cx="5855229" cy="4190524"/>
          </a:xfrm>
        </p:spPr>
        <p:txBody>
          <a:bodyPr/>
          <a:lstStyle/>
          <a:p>
            <a:r>
              <a:rPr lang="en-US" sz="1400" dirty="0">
                <a:latin typeface="Arial" panose="020B0604020202020204" pitchFamily="34" charset="0"/>
                <a:cs typeface="Arial" panose="020B0604020202020204" pitchFamily="34" charset="0"/>
              </a:rPr>
              <a:t>Here are some of the  most reported survey responses…</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Reasons for answering “No”</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Decline in membership</a:t>
            </a:r>
          </a:p>
          <a:p>
            <a:r>
              <a:rPr lang="en-US" sz="1400" dirty="0">
                <a:latin typeface="Arial" panose="020B0604020202020204" pitchFamily="34" charset="0"/>
                <a:cs typeface="Arial" panose="020B0604020202020204" pitchFamily="34" charset="0"/>
              </a:rPr>
              <a:t>Don’t fix what isn’t broke</a:t>
            </a:r>
          </a:p>
          <a:p>
            <a:r>
              <a:rPr lang="en-US" sz="1400" dirty="0">
                <a:latin typeface="Arial" panose="020B0604020202020204" pitchFamily="34" charset="0"/>
                <a:cs typeface="Arial" panose="020B0604020202020204" pitchFamily="34" charset="0"/>
              </a:rPr>
              <a:t>Men need safe spaces </a:t>
            </a:r>
          </a:p>
          <a:p>
            <a:r>
              <a:rPr lang="en-US" sz="1400" dirty="0">
                <a:latin typeface="Arial" panose="020B0604020202020204" pitchFamily="34" charset="0"/>
                <a:cs typeface="Arial" panose="020B0604020202020204" pitchFamily="34" charset="0"/>
              </a:rPr>
              <a:t>The elimination of honors</a:t>
            </a:r>
          </a:p>
          <a:p>
            <a:r>
              <a:rPr lang="en-US" sz="1400" dirty="0">
                <a:latin typeface="Arial" panose="020B0604020202020204" pitchFamily="34" charset="0"/>
                <a:cs typeface="Arial" panose="020B0604020202020204" pitchFamily="34" charset="0"/>
              </a:rPr>
              <a:t>Old Timer Traditions</a:t>
            </a:r>
          </a:p>
          <a:p>
            <a:r>
              <a:rPr lang="en-US" sz="1400" dirty="0">
                <a:latin typeface="Arial" panose="020B0604020202020204" pitchFamily="34" charset="0"/>
                <a:cs typeface="Arial" panose="020B0604020202020204" pitchFamily="34" charset="0"/>
              </a:rPr>
              <a:t>General Laws don’t allow it</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Reasons for answering “Yes”</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Diversity and better leadership</a:t>
            </a:r>
          </a:p>
          <a:p>
            <a:r>
              <a:rPr lang="en-US" sz="1400" dirty="0">
                <a:latin typeface="Arial" panose="020B0604020202020204" pitchFamily="34" charset="0"/>
                <a:cs typeface="Arial" panose="020B0604020202020204" pitchFamily="34" charset="0"/>
              </a:rPr>
              <a:t>Benefits to individuals should not be dependent on sex</a:t>
            </a:r>
          </a:p>
          <a:p>
            <a:r>
              <a:rPr lang="en-US" sz="1400" dirty="0">
                <a:latin typeface="Arial" panose="020B0604020202020204" pitchFamily="34" charset="0"/>
                <a:cs typeface="Arial" panose="020B0604020202020204" pitchFamily="34" charset="0"/>
              </a:rPr>
              <a:t>Equal responsibility, fraternally and financially, for the Lodge</a:t>
            </a:r>
          </a:p>
          <a:p>
            <a:r>
              <a:rPr lang="en-US" sz="1400" dirty="0">
                <a:latin typeface="Arial" panose="020B0604020202020204" pitchFamily="34" charset="0"/>
                <a:cs typeface="Arial" panose="020B0604020202020204" pitchFamily="34" charset="0"/>
              </a:rPr>
              <a:t>It appeals to younger members &amp; will increase membership</a:t>
            </a:r>
          </a:p>
          <a:p>
            <a:r>
              <a:rPr lang="en-US" sz="1400" dirty="0">
                <a:latin typeface="Arial" panose="020B0604020202020204" pitchFamily="34" charset="0"/>
                <a:cs typeface="Arial" panose="020B0604020202020204" pitchFamily="34" charset="0"/>
              </a:rPr>
              <a:t>We must look towards the future </a:t>
            </a:r>
          </a:p>
          <a:p>
            <a:endParaRPr lang="en-US" sz="14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F7673730-F9A4-4DC8-A1C1-B8DFE66DF863}" type="slidenum">
              <a:rPr lang="en-US" smtClean="0"/>
              <a:t>5</a:t>
            </a:fld>
            <a:endParaRPr lang="en-US" dirty="0"/>
          </a:p>
        </p:txBody>
      </p:sp>
    </p:spTree>
    <p:extLst>
      <p:ext uri="{BB962C8B-B14F-4D97-AF65-F5344CB8AC3E}">
        <p14:creationId xmlns:p14="http://schemas.microsoft.com/office/powerpoint/2010/main" val="235064014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Shape 357"/>
          <p:cNvSpPr>
            <a:spLocks noGrp="1" noRot="1" noChangeAspect="1"/>
          </p:cNvSpPr>
          <p:nvPr>
            <p:ph type="sldImg" idx="2"/>
          </p:nvPr>
        </p:nvSpPr>
        <p:spPr>
          <a:xfrm>
            <a:off x="407988" y="698500"/>
            <a:ext cx="6210300" cy="34925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8" name="Shape 358"/>
          <p:cNvSpPr txBox="1">
            <a:spLocks noGrp="1"/>
          </p:cNvSpPr>
          <p:nvPr>
            <p:ph type="body" idx="1"/>
          </p:nvPr>
        </p:nvSpPr>
        <p:spPr>
          <a:xfrm>
            <a:off x="702630" y="4423331"/>
            <a:ext cx="5621019" cy="4190524"/>
          </a:xfrm>
          <a:prstGeom prst="rect">
            <a:avLst/>
          </a:prstGeom>
        </p:spPr>
        <p:txBody>
          <a:bodyPr lIns="93334" tIns="93334" rIns="93334" bIns="93334" anchor="t" anchorCtr="0">
            <a:noAutofit/>
          </a:bodyPr>
          <a:lstStyle/>
          <a:p>
            <a:r>
              <a:rPr lang="en-US" sz="1400" dirty="0">
                <a:latin typeface="Arial" panose="020B0604020202020204" pitchFamily="34" charset="0"/>
                <a:cs typeface="Arial" panose="020B0604020202020204" pitchFamily="34" charset="0"/>
              </a:rPr>
              <a:t>Here is an illustration of how General Laws amendments are distributed.</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General Governor to Supreme Council to Judiciary Committee to Lodges.  Lodges must receive a copy of the proposed amendments at least 30 days prior to the convention. </a:t>
            </a:r>
            <a:endParaRPr sz="1400" dirty="0">
              <a:latin typeface="Arial" panose="020B0604020202020204" pitchFamily="34" charset="0"/>
              <a:cs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a:spLocks noGrp="1" noRot="1" noChangeAspect="1"/>
          </p:cNvSpPr>
          <p:nvPr>
            <p:ph type="sldImg" idx="2"/>
          </p:nvPr>
        </p:nvSpPr>
        <p:spPr>
          <a:xfrm>
            <a:off x="407988" y="698500"/>
            <a:ext cx="6210300" cy="34925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8" name="Shape 328"/>
          <p:cNvSpPr txBox="1">
            <a:spLocks noGrp="1"/>
          </p:cNvSpPr>
          <p:nvPr>
            <p:ph type="body" idx="1"/>
          </p:nvPr>
        </p:nvSpPr>
        <p:spPr>
          <a:xfrm>
            <a:off x="702630" y="4423331"/>
            <a:ext cx="5621019" cy="4190524"/>
          </a:xfrm>
          <a:prstGeom prst="rect">
            <a:avLst/>
          </a:prstGeom>
        </p:spPr>
        <p:txBody>
          <a:bodyPr lIns="93334" tIns="93334" rIns="93334" bIns="93334" anchor="t" anchorCtr="0">
            <a:noAutofit/>
          </a:bodyPr>
          <a:lstStyle/>
          <a:p>
            <a:r>
              <a:rPr lang="en-US" sz="1400" dirty="0">
                <a:latin typeface="Arial" panose="020B0604020202020204" pitchFamily="34" charset="0"/>
                <a:cs typeface="Arial" panose="020B0604020202020204" pitchFamily="34" charset="0"/>
              </a:rPr>
              <a:t>Electronic Voting will be available to delegates during the Milwaukee International Convention.</a:t>
            </a:r>
          </a:p>
          <a:p>
            <a:endParaRPr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Shape 178"/>
          <p:cNvSpPr>
            <a:spLocks noGrp="1" noRot="1" noChangeAspect="1"/>
          </p:cNvSpPr>
          <p:nvPr>
            <p:ph type="sldImg" idx="2"/>
          </p:nvPr>
        </p:nvSpPr>
        <p:spPr>
          <a:xfrm>
            <a:off x="407988" y="698500"/>
            <a:ext cx="6210300" cy="34925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9" name="Shape 179"/>
          <p:cNvSpPr txBox="1">
            <a:spLocks noGrp="1"/>
          </p:cNvSpPr>
          <p:nvPr>
            <p:ph type="body" idx="1"/>
          </p:nvPr>
        </p:nvSpPr>
        <p:spPr>
          <a:xfrm>
            <a:off x="390349" y="4423331"/>
            <a:ext cx="5933300" cy="4190524"/>
          </a:xfrm>
          <a:prstGeom prst="rect">
            <a:avLst/>
          </a:prstGeom>
        </p:spPr>
        <p:txBody>
          <a:bodyPr lIns="93334" tIns="93334" rIns="93334" bIns="93334" anchor="t" anchorCtr="0">
            <a:noAutofit/>
          </a:bodyPr>
          <a:lstStyle/>
          <a:p>
            <a:r>
              <a:rPr lang="en-US" sz="1400" dirty="0">
                <a:latin typeface="Arial" panose="020B0604020202020204" pitchFamily="34" charset="0"/>
                <a:cs typeface="Arial" panose="020B0604020202020204" pitchFamily="34" charset="0"/>
              </a:rPr>
              <a:t>Personal electronic devices may be used or a computer station will be available in the Member Services area at convention.</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Only registered delegates are eligible to vote. Unfortunately Co-workers, you are not eligible to vote in Milwaukee.  Our current General Laws continue to govern our Order; these amendments must be adopted before you are eligible to be voting members of the organization.  Authorized delegates include Governors, Administrators, Past Governors, and approved alternate LOOM representatives.</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 encourage non-delegates, male and female alike, to discuss opinions prior to the convention so the delegates may vote in the best interest of the overall membership of your local Moose Home.  </a:t>
            </a:r>
            <a:endParaRPr sz="1400" dirty="0">
              <a:latin typeface="Arial" panose="020B0604020202020204" pitchFamily="34" charset="0"/>
              <a:cs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Shape 468"/>
          <p:cNvSpPr>
            <a:spLocks noGrp="1" noRot="1" noChangeAspect="1"/>
          </p:cNvSpPr>
          <p:nvPr>
            <p:ph type="sldImg" idx="2"/>
          </p:nvPr>
        </p:nvSpPr>
        <p:spPr>
          <a:xfrm>
            <a:off x="407988" y="698500"/>
            <a:ext cx="6210300" cy="34925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9" name="Shape 469"/>
          <p:cNvSpPr txBox="1">
            <a:spLocks noGrp="1"/>
          </p:cNvSpPr>
          <p:nvPr>
            <p:ph type="body" idx="1"/>
          </p:nvPr>
        </p:nvSpPr>
        <p:spPr>
          <a:xfrm>
            <a:off x="702628" y="4423330"/>
            <a:ext cx="5621020" cy="4423331"/>
          </a:xfrm>
          <a:prstGeom prst="rect">
            <a:avLst/>
          </a:prstGeom>
        </p:spPr>
        <p:txBody>
          <a:bodyPr lIns="93337" tIns="93337" rIns="93337" bIns="93337" anchor="t" anchorCtr="0">
            <a:noAutofit/>
          </a:bodyPr>
          <a:lstStyle/>
          <a:p>
            <a:r>
              <a:rPr lang="en-US" sz="1400" dirty="0">
                <a:latin typeface="Arial" panose="020B0604020202020204" pitchFamily="34" charset="0"/>
                <a:cs typeface="Arial" panose="020B0604020202020204" pitchFamily="34" charset="0"/>
              </a:rPr>
              <a:t>This concludes the presentation.  An FAQ sheet, as well as a complete copy of the PowerPoint and videos of the information presented in Orlando is available on our website.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I will now entertain any questions you may have…</a:t>
            </a:r>
          </a:p>
          <a:p>
            <a:endParaRPr lang="en-US" dirty="0" smtClean="0"/>
          </a:p>
          <a:p>
            <a:endParaRPr lang="en-US" dirty="0"/>
          </a:p>
          <a:p>
            <a:r>
              <a:rPr lang="en-US" i="1" dirty="0" smtClean="0"/>
              <a:t>NOTE:  Do NOT answer questions you are unsure about – refer questions, suggestions, concerns to a member of the committee for response.  </a:t>
            </a:r>
          </a:p>
          <a:p>
            <a:endParaRPr lang="en-US" sz="600" i="1" dirty="0"/>
          </a:p>
          <a:p>
            <a:pPr marL="466801"/>
            <a:r>
              <a:rPr lang="en-US" i="1" dirty="0" smtClean="0"/>
              <a:t>Brian Toseki, Chairman</a:t>
            </a:r>
          </a:p>
          <a:p>
            <a:pPr marL="466801"/>
            <a:r>
              <a:rPr lang="en-US" i="1" dirty="0"/>
              <a:t>Mark Penzkover, </a:t>
            </a:r>
            <a:r>
              <a:rPr lang="en-US" i="1" dirty="0" smtClean="0"/>
              <a:t>Secretary</a:t>
            </a:r>
          </a:p>
          <a:p>
            <a:pPr marL="466801"/>
            <a:r>
              <a:rPr lang="en-US" i="1" dirty="0"/>
              <a:t>Rodney Hammond</a:t>
            </a:r>
          </a:p>
          <a:p>
            <a:pPr marL="466801"/>
            <a:r>
              <a:rPr lang="en-US" i="1" dirty="0" smtClean="0"/>
              <a:t>Scott Hart</a:t>
            </a:r>
          </a:p>
          <a:p>
            <a:pPr marL="466801"/>
            <a:r>
              <a:rPr lang="en-US" i="1" dirty="0" smtClean="0"/>
              <a:t>Bob Neff</a:t>
            </a:r>
          </a:p>
          <a:p>
            <a:pPr marL="466801"/>
            <a:r>
              <a:rPr lang="en-US" i="1" dirty="0" smtClean="0"/>
              <a:t>Barb McPherson</a:t>
            </a:r>
          </a:p>
          <a:p>
            <a:pPr marL="466801"/>
            <a:r>
              <a:rPr lang="en-US" i="1" dirty="0" smtClean="0"/>
              <a:t>Mike Rios</a:t>
            </a:r>
          </a:p>
          <a:p>
            <a:pPr marL="466801"/>
            <a:r>
              <a:rPr lang="en-US" i="1" dirty="0" smtClean="0"/>
              <a:t>Mike Leuer</a:t>
            </a:r>
          </a:p>
          <a:p>
            <a:pPr marL="466801"/>
            <a:r>
              <a:rPr lang="en-US" i="1" dirty="0"/>
              <a:t>Eric Vonhoff</a:t>
            </a:r>
          </a:p>
          <a:p>
            <a:pPr marL="466801"/>
            <a:r>
              <a:rPr lang="en-US" i="1" dirty="0" smtClean="0"/>
              <a:t>Denielle Baile</a:t>
            </a:r>
          </a:p>
          <a:p>
            <a:pPr marL="466801"/>
            <a:r>
              <a:rPr lang="en-US" i="1" dirty="0" smtClean="0"/>
              <a:t>Kim Pettit</a:t>
            </a:r>
          </a:p>
          <a:p>
            <a:pPr marL="466801"/>
            <a:r>
              <a:rPr lang="en-US" i="1" dirty="0"/>
              <a:t>Judy Davis</a:t>
            </a:r>
          </a:p>
          <a:p>
            <a:pPr marL="466801"/>
            <a:endParaRPr lang="en-US" i="1" dirty="0" smtClean="0"/>
          </a:p>
          <a:p>
            <a:endParaRPr i="1"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Shape 312"/>
          <p:cNvSpPr>
            <a:spLocks noGrp="1" noRot="1" noChangeAspect="1"/>
          </p:cNvSpPr>
          <p:nvPr>
            <p:ph type="sldImg" idx="2"/>
          </p:nvPr>
        </p:nvSpPr>
        <p:spPr>
          <a:xfrm>
            <a:off x="407988" y="698500"/>
            <a:ext cx="6210300" cy="34925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3" name="Shape 313"/>
          <p:cNvSpPr txBox="1">
            <a:spLocks noGrp="1"/>
          </p:cNvSpPr>
          <p:nvPr>
            <p:ph type="body" idx="1"/>
          </p:nvPr>
        </p:nvSpPr>
        <p:spPr>
          <a:xfrm>
            <a:off x="390350" y="4423331"/>
            <a:ext cx="5933299" cy="4190524"/>
          </a:xfrm>
          <a:prstGeom prst="rect">
            <a:avLst/>
          </a:prstGeom>
        </p:spPr>
        <p:txBody>
          <a:bodyPr lIns="93337" tIns="93337" rIns="93337" bIns="93337" anchor="t" anchorCtr="0">
            <a:noAutofit/>
          </a:bodyPr>
          <a:lstStyle/>
          <a:p>
            <a:r>
              <a:rPr lang="en-US" sz="1400" dirty="0">
                <a:latin typeface="Arial" panose="020B0604020202020204" pitchFamily="34" charset="0"/>
                <a:cs typeface="Arial" panose="020B0604020202020204" pitchFamily="34" charset="0"/>
              </a:rPr>
              <a:t>Although the Stand As One Committee and leadership of the Fraternity are proposing revisions to the structure of the Moose, let me be very clear -  </a:t>
            </a:r>
            <a:r>
              <a:rPr lang="en-US" sz="1400" b="1" dirty="0">
                <a:latin typeface="Arial" panose="020B0604020202020204" pitchFamily="34" charset="0"/>
                <a:cs typeface="Arial" panose="020B0604020202020204" pitchFamily="34" charset="0"/>
              </a:rPr>
              <a:t>The purpose of the Fraternity is NOT changing!!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Moose will remain a fraternal organization focused on charitable endeavors.</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We will continue to:</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Maintain fraternal benevolence and charity</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Educate and improve members and their families</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Render service to children in need and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Serve aged members and their spouses</a:t>
            </a:r>
            <a:endParaRPr sz="1400" dirty="0">
              <a:latin typeface="Arial" panose="020B0604020202020204" pitchFamily="34" charset="0"/>
              <a:cs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90349" y="4423331"/>
            <a:ext cx="5933299" cy="4190524"/>
          </a:xfrm>
        </p:spPr>
        <p:txBody>
          <a:bodyPr/>
          <a:lstStyle/>
          <a:p>
            <a:r>
              <a:rPr lang="en-US" sz="1400" dirty="0">
                <a:latin typeface="Arial" panose="020B0604020202020204" pitchFamily="34" charset="0"/>
                <a:cs typeface="Arial" panose="020B0604020202020204" pitchFamily="34" charset="0"/>
              </a:rPr>
              <a:t>Let’s take a look at the proposed Management Structure of the new Moose Lodge and why the committee is recommending these specific changes.</a:t>
            </a:r>
          </a:p>
        </p:txBody>
      </p:sp>
      <p:sp>
        <p:nvSpPr>
          <p:cNvPr id="4" name="Slide Number Placeholder 3"/>
          <p:cNvSpPr>
            <a:spLocks noGrp="1"/>
          </p:cNvSpPr>
          <p:nvPr>
            <p:ph type="sldNum" sz="quarter" idx="10"/>
          </p:nvPr>
        </p:nvSpPr>
        <p:spPr/>
        <p:txBody>
          <a:bodyPr/>
          <a:lstStyle/>
          <a:p>
            <a:fld id="{FE2FD640-6DC1-4609-B626-419FDD4FA0F0}" type="slidenum">
              <a:rPr lang="en-US" smtClean="0"/>
              <a:t>7</a:t>
            </a:fld>
            <a:endParaRPr lang="en-US" dirty="0"/>
          </a:p>
        </p:txBody>
      </p:sp>
    </p:spTree>
    <p:extLst>
      <p:ext uri="{BB962C8B-B14F-4D97-AF65-F5344CB8AC3E}">
        <p14:creationId xmlns:p14="http://schemas.microsoft.com/office/powerpoint/2010/main" val="3687602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1638" y="387350"/>
            <a:ext cx="3863975" cy="2173288"/>
          </a:xfrm>
        </p:spPr>
      </p:sp>
      <p:sp>
        <p:nvSpPr>
          <p:cNvPr id="3" name="Notes Placeholder 2"/>
          <p:cNvSpPr>
            <a:spLocks noGrp="1"/>
          </p:cNvSpPr>
          <p:nvPr>
            <p:ph type="body" idx="1"/>
          </p:nvPr>
        </p:nvSpPr>
        <p:spPr>
          <a:xfrm>
            <a:off x="312279" y="2716080"/>
            <a:ext cx="6401717" cy="6440990"/>
          </a:xfrm>
        </p:spPr>
        <p:txBody>
          <a:bodyPr/>
          <a:lstStyle/>
          <a:p>
            <a:r>
              <a:rPr lang="en-US" sz="1400" dirty="0">
                <a:latin typeface="Arial" panose="020B0604020202020204" pitchFamily="34" charset="0"/>
                <a:cs typeface="Arial" panose="020B0604020202020204" pitchFamily="34" charset="0"/>
              </a:rPr>
              <a:t>As you may know, Membership in the Order has been declining for decades: On 4-30-1991 we had  1.3 million LOOM members and 2,259 Lodges</a:t>
            </a:r>
          </a:p>
          <a:p>
            <a:r>
              <a:rPr lang="en-US" sz="1400" dirty="0">
                <a:latin typeface="Arial" panose="020B0604020202020204" pitchFamily="34" charset="0"/>
                <a:cs typeface="Arial" panose="020B0604020202020204" pitchFamily="34" charset="0"/>
              </a:rPr>
              <a:t>By 4-30-2019 we were down to 537,587 LOOM Members and 1,431 Lodges  </a:t>
            </a:r>
          </a:p>
          <a:p>
            <a:r>
              <a:rPr lang="en-US" sz="1400" dirty="0">
                <a:latin typeface="Arial" panose="020B0604020202020204" pitchFamily="34" charset="0"/>
                <a:cs typeface="Arial" panose="020B0604020202020204" pitchFamily="34" charset="0"/>
              </a:rPr>
              <a:t>WOTM  membership has not experienced such drastic drops, but membership has decreased.</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Goals Moving Forward are as follows:</a:t>
            </a:r>
          </a:p>
          <a:p>
            <a:pPr lvl="0"/>
            <a:r>
              <a:rPr lang="en-US" sz="1400" b="1" dirty="0">
                <a:latin typeface="Arial" panose="020B0604020202020204" pitchFamily="34" charset="0"/>
                <a:cs typeface="Arial" panose="020B0604020202020204" pitchFamily="34" charset="0"/>
              </a:rPr>
              <a:t>To create a New Organization.</a:t>
            </a:r>
          </a:p>
          <a:p>
            <a:pPr lvl="0"/>
            <a:r>
              <a:rPr lang="en-US" sz="1400" dirty="0">
                <a:latin typeface="Arial" panose="020B0604020202020204" pitchFamily="34" charset="0"/>
                <a:cs typeface="Arial" panose="020B0604020202020204" pitchFamily="34" charset="0"/>
              </a:rPr>
              <a:t>The “One Moose” concept will compliment and replace the current LOOM/WOTM structure while providing greater resources for our mission. Let me emphasize the women aren’t joining the men – current Moose members (both men and women) will become part of the new organization. </a:t>
            </a:r>
          </a:p>
          <a:p>
            <a:pPr lvl="0"/>
            <a:r>
              <a:rPr lang="en-US" sz="1400" b="1" dirty="0">
                <a:latin typeface="Arial" panose="020B0604020202020204" pitchFamily="34" charset="0"/>
                <a:cs typeface="Arial" panose="020B0604020202020204" pitchFamily="34" charset="0"/>
              </a:rPr>
              <a:t>We will keep the same Mission. </a:t>
            </a:r>
          </a:p>
          <a:p>
            <a:pPr lvl="0"/>
            <a:r>
              <a:rPr lang="en-US" sz="1400" dirty="0">
                <a:latin typeface="Arial" panose="020B0604020202020204" pitchFamily="34" charset="0"/>
                <a:cs typeface="Arial" panose="020B0604020202020204" pitchFamily="34" charset="0"/>
              </a:rPr>
              <a:t>The spirit of the LOOM and WOTM will remain, as will  the Mission Statement.</a:t>
            </a:r>
          </a:p>
          <a:p>
            <a:pPr lvl="0"/>
            <a:r>
              <a:rPr lang="en-US" sz="1400" b="1" dirty="0">
                <a:latin typeface="Arial" panose="020B0604020202020204" pitchFamily="34" charset="0"/>
                <a:cs typeface="Arial" panose="020B0604020202020204" pitchFamily="34" charset="0"/>
              </a:rPr>
              <a:t>There will be a reorganized lodge and organizational leadership structure. </a:t>
            </a:r>
            <a:r>
              <a:rPr lang="en-US" sz="1400" dirty="0">
                <a:latin typeface="Arial" panose="020B0604020202020204" pitchFamily="34" charset="0"/>
                <a:cs typeface="Arial" panose="020B0604020202020204" pitchFamily="34" charset="0"/>
              </a:rPr>
              <a:t>There will be true equality at every level of the organization. All members, regardless of gender, will have a voice in the management of the local lodge. Additionally, Moose management will consist of men and women.</a:t>
            </a:r>
          </a:p>
          <a:p>
            <a:pPr lvl="0"/>
            <a:endParaRPr lang="en-US" sz="1400" dirty="0">
              <a:latin typeface="Arial" panose="020B0604020202020204" pitchFamily="34" charset="0"/>
              <a:cs typeface="Arial" panose="020B0604020202020204" pitchFamily="34" charset="0"/>
            </a:endParaRPr>
          </a:p>
          <a:p>
            <a:pPr lvl="0"/>
            <a:r>
              <a:rPr lang="en-US" sz="1400" dirty="0">
                <a:latin typeface="Arial" panose="020B0604020202020204" pitchFamily="34" charset="0"/>
                <a:cs typeface="Arial" panose="020B0604020202020204" pitchFamily="34" charset="0"/>
              </a:rPr>
              <a:t>The committee has a commitment to </a:t>
            </a:r>
            <a:r>
              <a:rPr lang="en-US" sz="1400" b="1" dirty="0">
                <a:latin typeface="Arial" panose="020B0604020202020204" pitchFamily="34" charset="0"/>
                <a:cs typeface="Arial" panose="020B0604020202020204" pitchFamily="34" charset="0"/>
              </a:rPr>
              <a:t>determine a workable dues structure </a:t>
            </a:r>
            <a:r>
              <a:rPr lang="en-US" sz="1400" dirty="0">
                <a:latin typeface="Arial" panose="020B0604020202020204" pitchFamily="34" charset="0"/>
                <a:cs typeface="Arial" panose="020B0604020202020204" pitchFamily="34" charset="0"/>
              </a:rPr>
              <a:t>for long-term organizational sustainability. </a:t>
            </a:r>
          </a:p>
          <a:p>
            <a:pPr lvl="0"/>
            <a:endParaRPr lang="en-US" sz="1400" dirty="0">
              <a:latin typeface="Arial" panose="020B0604020202020204" pitchFamily="34" charset="0"/>
              <a:cs typeface="Arial" panose="020B0604020202020204" pitchFamily="34" charset="0"/>
            </a:endParaRPr>
          </a:p>
          <a:p>
            <a:pPr lvl="0"/>
            <a:r>
              <a:rPr lang="en-US" sz="1400" dirty="0">
                <a:latin typeface="Arial" panose="020B0604020202020204" pitchFamily="34" charset="0"/>
                <a:cs typeface="Arial" panose="020B0604020202020204" pitchFamily="34" charset="0"/>
              </a:rPr>
              <a:t>And the new structure will </a:t>
            </a:r>
            <a:r>
              <a:rPr lang="en-US" sz="1400" b="1" dirty="0">
                <a:latin typeface="Arial" panose="020B0604020202020204" pitchFamily="34" charset="0"/>
                <a:cs typeface="Arial" panose="020B0604020202020204" pitchFamily="34" charset="0"/>
              </a:rPr>
              <a:t>maintain the Higher Degrees </a:t>
            </a:r>
            <a:r>
              <a:rPr lang="en-US" sz="1400" dirty="0">
                <a:latin typeface="Arial" panose="020B0604020202020204" pitchFamily="34" charset="0"/>
                <a:cs typeface="Arial" panose="020B0604020202020204" pitchFamily="34" charset="0"/>
              </a:rPr>
              <a:t>system. Higher Degrees will not be drastically changed – which we will discuss in more detail shortly.   </a:t>
            </a:r>
          </a:p>
          <a:p>
            <a:pPr lvl="0"/>
            <a:r>
              <a:rPr lang="en-US" sz="1400" dirty="0">
                <a:latin typeface="Arial" panose="020B0604020202020204" pitchFamily="34" charset="0"/>
                <a:cs typeface="Arial" panose="020B0604020202020204" pitchFamily="34" charset="0"/>
              </a:rPr>
              <a:t>We must “Honor and respect our legacy, work in the present but work to ensure our future.”</a:t>
            </a:r>
          </a:p>
          <a:p>
            <a:endParaRPr lang="en-US" sz="1100" dirty="0"/>
          </a:p>
        </p:txBody>
      </p:sp>
      <p:sp>
        <p:nvSpPr>
          <p:cNvPr id="4" name="Slide Number Placeholder 3"/>
          <p:cNvSpPr>
            <a:spLocks noGrp="1"/>
          </p:cNvSpPr>
          <p:nvPr>
            <p:ph type="sldNum" sz="quarter" idx="5"/>
          </p:nvPr>
        </p:nvSpPr>
        <p:spPr/>
        <p:txBody>
          <a:bodyPr/>
          <a:lstStyle/>
          <a:p>
            <a:fld id="{FE2FD640-6DC1-4609-B626-419FDD4FA0F0}" type="slidenum">
              <a:rPr lang="en-US" smtClean="0"/>
              <a:t>8</a:t>
            </a:fld>
            <a:endParaRPr lang="en-US" dirty="0"/>
          </a:p>
        </p:txBody>
      </p:sp>
    </p:spTree>
    <p:extLst>
      <p:ext uri="{BB962C8B-B14F-4D97-AF65-F5344CB8AC3E}">
        <p14:creationId xmlns:p14="http://schemas.microsoft.com/office/powerpoint/2010/main" val="39992348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7988" y="698500"/>
            <a:ext cx="5664200" cy="3186113"/>
          </a:xfrm>
        </p:spPr>
      </p:sp>
      <p:sp>
        <p:nvSpPr>
          <p:cNvPr id="3" name="Notes Placeholder 2"/>
          <p:cNvSpPr>
            <a:spLocks noGrp="1"/>
          </p:cNvSpPr>
          <p:nvPr>
            <p:ph type="body" idx="1"/>
          </p:nvPr>
        </p:nvSpPr>
        <p:spPr>
          <a:xfrm>
            <a:off x="390349" y="3957717"/>
            <a:ext cx="5933299" cy="5044149"/>
          </a:xfrm>
        </p:spPr>
        <p:txBody>
          <a:bodyPr/>
          <a:lstStyle/>
          <a:p>
            <a:r>
              <a:rPr lang="en-US" sz="1400" dirty="0">
                <a:latin typeface="Arial" panose="020B0604020202020204" pitchFamily="34" charset="0"/>
                <a:cs typeface="Arial" panose="020B0604020202020204" pitchFamily="34" charset="0"/>
              </a:rPr>
              <a:t>The diagram on the left shows the current Lodge structure.  The right shows the proposed new structure.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new Lodge will keep its current Tax ID #, will be comprised of active LOOM &amp; WOTM members (dues paid at time of implementation), and the fraternal and social quarters operations will be managed by a Board of Directors.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Moose Legion Committee will remain a committee of the Lodge.</a:t>
            </a:r>
          </a:p>
          <a:p>
            <a:r>
              <a:rPr lang="en-US" sz="1400" dirty="0">
                <a:latin typeface="Arial" panose="020B0604020202020204" pitchFamily="34" charset="0"/>
                <a:cs typeface="Arial" panose="020B0604020202020204" pitchFamily="34" charset="0"/>
              </a:rPr>
              <a:t>Moose Legion Jurisdictions will remain as they are now – comprised of male Moose </a:t>
            </a:r>
            <a:r>
              <a:rPr lang="en-US" sz="1400" dirty="0" err="1">
                <a:latin typeface="Arial" panose="020B0604020202020204" pitchFamily="34" charset="0"/>
                <a:cs typeface="Arial" panose="020B0604020202020204" pitchFamily="34" charset="0"/>
              </a:rPr>
              <a:t>Legionaires</a:t>
            </a:r>
            <a:r>
              <a:rPr lang="en-US" sz="1400" dirty="0">
                <a:latin typeface="Arial" panose="020B0604020202020204" pitchFamily="34" charset="0"/>
                <a:cs typeface="Arial" panose="020B0604020202020204" pitchFamily="34" charset="0"/>
              </a:rPr>
              <a:t>, Fellows and Pilgrims.  Moose Legion jurisdictions are comprised of multiple Moose Lodges.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Chapter will remain an affiliated unit of the new Lodge, comprised of female members, including but not limited to WOTM Higher Degree holders, just as it is now.  Female Lodge members may join the Chapter to learn more about our fraternal operations, support programs of the Women of the Moose, or earn higher degrees.  </a:t>
            </a:r>
          </a:p>
          <a:p>
            <a:endParaRPr lang="en-US" sz="1400" dirty="0">
              <a:latin typeface="Arial" panose="020B0604020202020204" pitchFamily="34" charset="0"/>
              <a:cs typeface="Arial" panose="020B0604020202020204" pitchFamily="34" charset="0"/>
            </a:endParaRPr>
          </a:p>
          <a:p>
            <a:r>
              <a:rPr lang="en-US" sz="1400" dirty="0">
                <a:latin typeface="Arial" panose="020B0604020202020204" pitchFamily="34" charset="0"/>
                <a:cs typeface="Arial" panose="020B0604020202020204" pitchFamily="34" charset="0"/>
              </a:rPr>
              <a:t>The new unit will be known as the Moose Lodge so we do not need to re-incorporate every unit, to maintain consistency and name recognition within the community, and to reduce expenses of new branding (signage, logos, stationary, etc.)  </a:t>
            </a:r>
          </a:p>
        </p:txBody>
      </p:sp>
      <p:sp>
        <p:nvSpPr>
          <p:cNvPr id="4" name="Slide Number Placeholder 3"/>
          <p:cNvSpPr>
            <a:spLocks noGrp="1"/>
          </p:cNvSpPr>
          <p:nvPr>
            <p:ph type="sldNum" sz="quarter" idx="10"/>
          </p:nvPr>
        </p:nvSpPr>
        <p:spPr/>
        <p:txBody>
          <a:bodyPr/>
          <a:lstStyle/>
          <a:p>
            <a:fld id="{F7673730-F9A4-4DC8-A1C1-B8DFE66DF863}" type="slidenum">
              <a:rPr lang="en-US" smtClean="0"/>
              <a:t>9</a:t>
            </a:fld>
            <a:endParaRPr lang="en-US"/>
          </a:p>
        </p:txBody>
      </p:sp>
    </p:spTree>
    <p:extLst>
      <p:ext uri="{BB962C8B-B14F-4D97-AF65-F5344CB8AC3E}">
        <p14:creationId xmlns:p14="http://schemas.microsoft.com/office/powerpoint/2010/main" val="36415468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58FA84A-E343-44F8-B03F-DD40451B6AAE}" type="datetime1">
              <a:rPr lang="en-US" smtClean="0"/>
              <a:t>2/12/2020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6AE028-0B67-4BE6-8617-910594138DE0}" type="slidenum">
              <a:rPr lang="en-US" smtClean="0"/>
              <a:t>‹#›</a:t>
            </a:fld>
            <a:endParaRPr lang="en-US" dirty="0"/>
          </a:p>
        </p:txBody>
      </p:sp>
    </p:spTree>
    <p:extLst>
      <p:ext uri="{BB962C8B-B14F-4D97-AF65-F5344CB8AC3E}">
        <p14:creationId xmlns:p14="http://schemas.microsoft.com/office/powerpoint/2010/main" val="1937318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8F87C2-D496-43E4-B670-679C4A09DC35}" type="datetime1">
              <a:rPr lang="en-US" smtClean="0"/>
              <a:t>2/12/2020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6AE028-0B67-4BE6-8617-910594138DE0}" type="slidenum">
              <a:rPr lang="en-US" smtClean="0"/>
              <a:t>‹#›</a:t>
            </a:fld>
            <a:endParaRPr lang="en-US" dirty="0"/>
          </a:p>
        </p:txBody>
      </p:sp>
    </p:spTree>
    <p:extLst>
      <p:ext uri="{BB962C8B-B14F-4D97-AF65-F5344CB8AC3E}">
        <p14:creationId xmlns:p14="http://schemas.microsoft.com/office/powerpoint/2010/main" val="2462430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8B2AED8-EB2E-47F0-8028-23787ACC7B77}" type="datetime1">
              <a:rPr lang="en-US" smtClean="0"/>
              <a:t>2/12/2020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6AE028-0B67-4BE6-8617-910594138DE0}" type="slidenum">
              <a:rPr lang="en-US" smtClean="0"/>
              <a:t>‹#›</a:t>
            </a:fld>
            <a:endParaRPr lang="en-US" dirty="0"/>
          </a:p>
        </p:txBody>
      </p:sp>
    </p:spTree>
    <p:extLst>
      <p:ext uri="{BB962C8B-B14F-4D97-AF65-F5344CB8AC3E}">
        <p14:creationId xmlns:p14="http://schemas.microsoft.com/office/powerpoint/2010/main" val="24899108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p:txBody>
      </p:sp>
      <p:sp>
        <p:nvSpPr>
          <p:cNvPr id="6" name="Slide Number Placeholder 5"/>
          <p:cNvSpPr>
            <a:spLocks noGrp="1"/>
          </p:cNvSpPr>
          <p:nvPr>
            <p:ph type="sldNum" sz="quarter" idx="12"/>
          </p:nvPr>
        </p:nvSpPr>
        <p:spPr/>
        <p:txBody>
          <a:bodyPr/>
          <a:lstStyle/>
          <a:p>
            <a:fld id="{A88B48FB-E956-2048-9E74-C69E7CAA26CC}" type="slidenum">
              <a:rPr lang="en-US" smtClean="0"/>
              <a:t>‹#›</a:t>
            </a:fld>
            <a:endParaRPr lang="en-US" dirty="0"/>
          </a:p>
        </p:txBody>
      </p:sp>
    </p:spTree>
    <p:extLst>
      <p:ext uri="{BB962C8B-B14F-4D97-AF65-F5344CB8AC3E}">
        <p14:creationId xmlns:p14="http://schemas.microsoft.com/office/powerpoint/2010/main" val="23915993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9"/>
        <p:cNvGrpSpPr/>
        <p:nvPr/>
      </p:nvGrpSpPr>
      <p:grpSpPr>
        <a:xfrm>
          <a:off x="0" y="0"/>
          <a:ext cx="0" cy="0"/>
          <a:chOff x="0" y="0"/>
          <a:chExt cx="0" cy="0"/>
        </a:xfrm>
      </p:grpSpPr>
      <p:sp>
        <p:nvSpPr>
          <p:cNvPr id="10" name="Shape 10"/>
          <p:cNvSpPr/>
          <p:nvPr/>
        </p:nvSpPr>
        <p:spPr>
          <a:xfrm flipH="1">
            <a:off x="-688" y="0"/>
            <a:ext cx="4575600" cy="5143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sp>
        <p:nvSpPr>
          <p:cNvPr id="11" name="Shape 11"/>
          <p:cNvSpPr txBox="1">
            <a:spLocks noGrp="1"/>
          </p:cNvSpPr>
          <p:nvPr>
            <p:ph type="ctrTitle"/>
          </p:nvPr>
        </p:nvSpPr>
        <p:spPr>
          <a:xfrm>
            <a:off x="468925" y="2387250"/>
            <a:ext cx="3636600" cy="2259000"/>
          </a:xfrm>
          <a:prstGeom prst="rect">
            <a:avLst/>
          </a:prstGeom>
        </p:spPr>
        <p:txBody>
          <a:bodyPr lIns="91425" tIns="91425" rIns="91425" bIns="91425" anchor="t" anchorCtr="0"/>
          <a:lstStyle>
            <a:lvl1pPr lvl="0">
              <a:spcBef>
                <a:spcPts val="0"/>
              </a:spcBef>
              <a:buClr>
                <a:srgbClr val="F67031"/>
              </a:buClr>
              <a:buSzPct val="100000"/>
              <a:defRPr sz="3000" b="1">
                <a:solidFill>
                  <a:srgbClr val="F67031"/>
                </a:solidFill>
              </a:defRPr>
            </a:lvl1pPr>
            <a:lvl2pPr lvl="1">
              <a:spcBef>
                <a:spcPts val="0"/>
              </a:spcBef>
              <a:buClr>
                <a:srgbClr val="F67031"/>
              </a:buClr>
              <a:buSzPct val="100000"/>
              <a:defRPr sz="3000" b="1">
                <a:solidFill>
                  <a:srgbClr val="F67031"/>
                </a:solidFill>
              </a:defRPr>
            </a:lvl2pPr>
            <a:lvl3pPr lvl="2">
              <a:spcBef>
                <a:spcPts val="0"/>
              </a:spcBef>
              <a:buClr>
                <a:srgbClr val="F67031"/>
              </a:buClr>
              <a:buSzPct val="100000"/>
              <a:defRPr sz="3000" b="1">
                <a:solidFill>
                  <a:srgbClr val="F67031"/>
                </a:solidFill>
              </a:defRPr>
            </a:lvl3pPr>
            <a:lvl4pPr lvl="3">
              <a:spcBef>
                <a:spcPts val="0"/>
              </a:spcBef>
              <a:buClr>
                <a:srgbClr val="F67031"/>
              </a:buClr>
              <a:buSzPct val="100000"/>
              <a:defRPr sz="3000" b="1">
                <a:solidFill>
                  <a:srgbClr val="F67031"/>
                </a:solidFill>
              </a:defRPr>
            </a:lvl4pPr>
            <a:lvl5pPr lvl="4">
              <a:spcBef>
                <a:spcPts val="0"/>
              </a:spcBef>
              <a:buClr>
                <a:srgbClr val="F67031"/>
              </a:buClr>
              <a:buSzPct val="100000"/>
              <a:defRPr sz="3000" b="1">
                <a:solidFill>
                  <a:srgbClr val="F67031"/>
                </a:solidFill>
              </a:defRPr>
            </a:lvl5pPr>
            <a:lvl6pPr lvl="5">
              <a:spcBef>
                <a:spcPts val="0"/>
              </a:spcBef>
              <a:buClr>
                <a:srgbClr val="F67031"/>
              </a:buClr>
              <a:buSzPct val="100000"/>
              <a:defRPr sz="3000" b="1">
                <a:solidFill>
                  <a:srgbClr val="F67031"/>
                </a:solidFill>
              </a:defRPr>
            </a:lvl6pPr>
            <a:lvl7pPr lvl="6">
              <a:spcBef>
                <a:spcPts val="0"/>
              </a:spcBef>
              <a:buClr>
                <a:srgbClr val="F67031"/>
              </a:buClr>
              <a:buSzPct val="100000"/>
              <a:defRPr sz="3000" b="1">
                <a:solidFill>
                  <a:srgbClr val="F67031"/>
                </a:solidFill>
              </a:defRPr>
            </a:lvl7pPr>
            <a:lvl8pPr lvl="7">
              <a:spcBef>
                <a:spcPts val="0"/>
              </a:spcBef>
              <a:buClr>
                <a:srgbClr val="F67031"/>
              </a:buClr>
              <a:buSzPct val="100000"/>
              <a:defRPr sz="3000" b="1">
                <a:solidFill>
                  <a:srgbClr val="F67031"/>
                </a:solidFill>
              </a:defRPr>
            </a:lvl8pPr>
            <a:lvl9pPr lvl="8">
              <a:spcBef>
                <a:spcPts val="0"/>
              </a:spcBef>
              <a:buClr>
                <a:srgbClr val="F67031"/>
              </a:buClr>
              <a:buSzPct val="100000"/>
              <a:defRPr sz="3000" b="1">
                <a:solidFill>
                  <a:srgbClr val="F67031"/>
                </a:solidFill>
              </a:defRPr>
            </a:lvl9pPr>
          </a:lstStyle>
          <a:p>
            <a:endParaRPr/>
          </a:p>
        </p:txBody>
      </p:sp>
      <p:sp>
        <p:nvSpPr>
          <p:cNvPr id="12" name="Shape 12"/>
          <p:cNvSpPr/>
          <p:nvPr/>
        </p:nvSpPr>
        <p:spPr>
          <a:xfrm>
            <a:off x="4574900" y="-150"/>
            <a:ext cx="185400" cy="5143500"/>
          </a:xfrm>
          <a:prstGeom prst="rect">
            <a:avLst/>
          </a:prstGeom>
          <a:gradFill>
            <a:gsLst>
              <a:gs pos="0">
                <a:srgbClr val="000014">
                  <a:alpha val="49803"/>
                </a:srgbClr>
              </a:gs>
              <a:gs pos="100000">
                <a:srgbClr val="000014">
                  <a:alpha val="0"/>
                </a:srgbClr>
              </a:gs>
            </a:gsLst>
            <a:lin ang="0" scaled="0"/>
          </a:gradFill>
          <a:ln>
            <a:noFill/>
          </a:ln>
        </p:spPr>
        <p:txBody>
          <a:bodyPr lIns="91425" tIns="45700" rIns="91425" bIns="45700" anchor="ctr" anchorCtr="0">
            <a:noAutofit/>
          </a:bodyPr>
          <a:lstStyle/>
          <a:p>
            <a:pPr marL="0" marR="0" lvl="0" indent="0" algn="ctr" rtl="0">
              <a:spcBef>
                <a:spcPts val="0"/>
              </a:spcBef>
              <a:buNone/>
            </a:pPr>
            <a:endParaRPr sz="1800" dirty="0">
              <a:solidFill>
                <a:srgbClr val="FFFFFF"/>
              </a:solidFill>
              <a:latin typeface="Calibri"/>
              <a:ea typeface="Calibri"/>
              <a:cs typeface="Calibri"/>
              <a:sym typeface="Calibri"/>
            </a:endParaRPr>
          </a:p>
        </p:txBody>
      </p:sp>
    </p:spTree>
    <p:extLst>
      <p:ext uri="{BB962C8B-B14F-4D97-AF65-F5344CB8AC3E}">
        <p14:creationId xmlns:p14="http://schemas.microsoft.com/office/powerpoint/2010/main" val="791126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32"/>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userDrawn="1"/>
        </p:nvSpPr>
        <p:spPr>
          <a:xfrm>
            <a:off x="0" y="0"/>
            <a:ext cx="9144000" cy="5143500"/>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Shape 34"/>
          <p:cNvSpPr/>
          <p:nvPr/>
        </p:nvSpPr>
        <p:spPr>
          <a:xfrm>
            <a:off x="2743201" y="0"/>
            <a:ext cx="6400874" cy="5143500"/>
          </a:xfrm>
          <a:prstGeom prst="rect">
            <a:avLst/>
          </a:prstGeom>
          <a:solidFill>
            <a:srgbClr val="FFFFFF"/>
          </a:solidFill>
          <a:ln>
            <a:noFill/>
          </a:ln>
        </p:spPr>
        <p:txBody>
          <a:bodyPr lIns="91425" tIns="91425" rIns="91425" bIns="91425" anchor="ctr" anchorCtr="0">
            <a:noAutofit/>
          </a:bodyPr>
          <a:lstStyle/>
          <a:p>
            <a:pPr lvl="0">
              <a:spcBef>
                <a:spcPts val="0"/>
              </a:spcBef>
              <a:buNone/>
            </a:pPr>
            <a:endParaRPr dirty="0"/>
          </a:p>
        </p:txBody>
      </p:sp>
      <p:sp>
        <p:nvSpPr>
          <p:cNvPr id="35" name="Shape 35"/>
          <p:cNvSpPr txBox="1">
            <a:spLocks noGrp="1"/>
          </p:cNvSpPr>
          <p:nvPr>
            <p:ph type="title"/>
          </p:nvPr>
        </p:nvSpPr>
        <p:spPr>
          <a:xfrm>
            <a:off x="234450" y="575500"/>
            <a:ext cx="2046300" cy="39810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6" name="Shape 36"/>
          <p:cNvSpPr txBox="1">
            <a:spLocks noGrp="1"/>
          </p:cNvSpPr>
          <p:nvPr>
            <p:ph type="body" idx="1"/>
          </p:nvPr>
        </p:nvSpPr>
        <p:spPr>
          <a:xfrm>
            <a:off x="3090625" y="575500"/>
            <a:ext cx="5596200" cy="39810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7" name="Shape 37"/>
          <p:cNvSpPr txBox="1">
            <a:spLocks noGrp="1"/>
          </p:cNvSpPr>
          <p:nvPr>
            <p:ph type="sldNum" idx="12"/>
          </p:nvPr>
        </p:nvSpPr>
        <p:spPr>
          <a:xfrm>
            <a:off x="8556783" y="4749850"/>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1398612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 2 columns with intro text">
    <p:spTree>
      <p:nvGrpSpPr>
        <p:cNvPr id="1" name="Shape 45"/>
        <p:cNvGrpSpPr/>
        <p:nvPr/>
      </p:nvGrpSpPr>
      <p:grpSpPr>
        <a:xfrm>
          <a:off x="0" y="0"/>
          <a:ext cx="0" cy="0"/>
          <a:chOff x="0" y="0"/>
          <a:chExt cx="0" cy="0"/>
        </a:xfrm>
      </p:grpSpPr>
      <p:sp>
        <p:nvSpPr>
          <p:cNvPr id="46" name="Shape 4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lIns="91425" tIns="45700" rIns="91425" bIns="45700" anchor="ctr" anchorCtr="0">
            <a:noAutofit/>
          </a:bodyPr>
          <a:lstStyle/>
          <a:p>
            <a:pPr algn="ctr"/>
            <a:endParaRPr sz="1800" dirty="0">
              <a:solidFill>
                <a:srgbClr val="FFFFFF"/>
              </a:solidFill>
              <a:latin typeface="Calibri"/>
              <a:ea typeface="Calibri"/>
              <a:cs typeface="Calibri"/>
              <a:sym typeface="Calibri"/>
            </a:endParaRPr>
          </a:p>
        </p:txBody>
      </p:sp>
      <p:sp>
        <p:nvSpPr>
          <p:cNvPr id="47" name="Shape 47"/>
          <p:cNvSpPr/>
          <p:nvPr/>
        </p:nvSpPr>
        <p:spPr>
          <a:xfrm>
            <a:off x="2585475" y="0"/>
            <a:ext cx="6558600" cy="5143500"/>
          </a:xfrm>
          <a:prstGeom prst="rect">
            <a:avLst/>
          </a:prstGeom>
          <a:solidFill>
            <a:srgbClr val="FFFFFF"/>
          </a:solidFill>
          <a:ln>
            <a:noFill/>
          </a:ln>
        </p:spPr>
        <p:txBody>
          <a:bodyPr lIns="91425" tIns="91425" rIns="91425" bIns="91425" anchor="ctr" anchorCtr="0">
            <a:noAutofit/>
          </a:bodyPr>
          <a:lstStyle/>
          <a:p>
            <a:endParaRPr dirty="0"/>
          </a:p>
        </p:txBody>
      </p:sp>
      <p:sp>
        <p:nvSpPr>
          <p:cNvPr id="48" name="Shape 48"/>
          <p:cNvSpPr txBox="1">
            <a:spLocks noGrp="1"/>
          </p:cNvSpPr>
          <p:nvPr>
            <p:ph type="title"/>
          </p:nvPr>
        </p:nvSpPr>
        <p:spPr>
          <a:xfrm>
            <a:off x="234450" y="575500"/>
            <a:ext cx="2046300" cy="39810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9" name="Shape 49"/>
          <p:cNvSpPr txBox="1">
            <a:spLocks noGrp="1"/>
          </p:cNvSpPr>
          <p:nvPr>
            <p:ph type="body" idx="1"/>
          </p:nvPr>
        </p:nvSpPr>
        <p:spPr>
          <a:xfrm>
            <a:off x="3090625" y="575500"/>
            <a:ext cx="5596200" cy="1207800"/>
          </a:xfrm>
          <a:prstGeom prst="rect">
            <a:avLst/>
          </a:prstGeom>
        </p:spPr>
        <p:txBody>
          <a:bodyPr lIns="91425" tIns="91425" rIns="91425" bIns="91425" anchor="t" anchorCtr="0"/>
          <a:lstStyle>
            <a:lvl1pPr lvl="0" rtl="0">
              <a:spcBef>
                <a:spcPts val="0"/>
              </a:spcBef>
              <a:buClr>
                <a:srgbClr val="F67031"/>
              </a:buClr>
              <a:buSzPct val="100000"/>
              <a:buFont typeface="Georgia"/>
              <a:defRPr sz="1600" i="1">
                <a:solidFill>
                  <a:srgbClr val="F67031"/>
                </a:solidFill>
                <a:latin typeface="Georgia"/>
                <a:ea typeface="Georgia"/>
                <a:cs typeface="Georgia"/>
                <a:sym typeface="Georgia"/>
              </a:defRPr>
            </a:lvl1pPr>
            <a:lvl2pPr lvl="1" rtl="0">
              <a:spcBef>
                <a:spcPts val="0"/>
              </a:spcBef>
              <a:buClr>
                <a:srgbClr val="F67031"/>
              </a:buClr>
              <a:buSzPct val="100000"/>
              <a:buFont typeface="Georgia"/>
              <a:defRPr sz="1600" i="1">
                <a:solidFill>
                  <a:srgbClr val="F67031"/>
                </a:solidFill>
                <a:latin typeface="Georgia"/>
                <a:ea typeface="Georgia"/>
                <a:cs typeface="Georgia"/>
                <a:sym typeface="Georgia"/>
              </a:defRPr>
            </a:lvl2pPr>
            <a:lvl3pPr lvl="2" rtl="0">
              <a:spcBef>
                <a:spcPts val="0"/>
              </a:spcBef>
              <a:buClr>
                <a:srgbClr val="F67031"/>
              </a:buClr>
              <a:buSzPct val="100000"/>
              <a:buFont typeface="Georgia"/>
              <a:defRPr sz="1600" i="1">
                <a:solidFill>
                  <a:srgbClr val="F67031"/>
                </a:solidFill>
                <a:latin typeface="Georgia"/>
                <a:ea typeface="Georgia"/>
                <a:cs typeface="Georgia"/>
                <a:sym typeface="Georgia"/>
              </a:defRPr>
            </a:lvl3pPr>
            <a:lvl4pPr lvl="3" rtl="0">
              <a:spcBef>
                <a:spcPts val="0"/>
              </a:spcBef>
              <a:buClr>
                <a:srgbClr val="F67031"/>
              </a:buClr>
              <a:buSzPct val="100000"/>
              <a:buFont typeface="Georgia"/>
              <a:defRPr sz="1600" i="1">
                <a:solidFill>
                  <a:srgbClr val="F67031"/>
                </a:solidFill>
                <a:latin typeface="Georgia"/>
                <a:ea typeface="Georgia"/>
                <a:cs typeface="Georgia"/>
                <a:sym typeface="Georgia"/>
              </a:defRPr>
            </a:lvl4pPr>
            <a:lvl5pPr lvl="4" rtl="0">
              <a:spcBef>
                <a:spcPts val="0"/>
              </a:spcBef>
              <a:buClr>
                <a:srgbClr val="F67031"/>
              </a:buClr>
              <a:buSzPct val="100000"/>
              <a:buFont typeface="Georgia"/>
              <a:defRPr sz="1600" i="1">
                <a:solidFill>
                  <a:srgbClr val="F67031"/>
                </a:solidFill>
                <a:latin typeface="Georgia"/>
                <a:ea typeface="Georgia"/>
                <a:cs typeface="Georgia"/>
                <a:sym typeface="Georgia"/>
              </a:defRPr>
            </a:lvl5pPr>
            <a:lvl6pPr lvl="5" rtl="0">
              <a:spcBef>
                <a:spcPts val="0"/>
              </a:spcBef>
              <a:buClr>
                <a:srgbClr val="F67031"/>
              </a:buClr>
              <a:buSzPct val="100000"/>
              <a:buFont typeface="Georgia"/>
              <a:defRPr sz="1600" i="1">
                <a:solidFill>
                  <a:srgbClr val="F67031"/>
                </a:solidFill>
                <a:latin typeface="Georgia"/>
                <a:ea typeface="Georgia"/>
                <a:cs typeface="Georgia"/>
                <a:sym typeface="Georgia"/>
              </a:defRPr>
            </a:lvl6pPr>
            <a:lvl7pPr lvl="6" rtl="0">
              <a:spcBef>
                <a:spcPts val="0"/>
              </a:spcBef>
              <a:buClr>
                <a:srgbClr val="F67031"/>
              </a:buClr>
              <a:buSzPct val="100000"/>
              <a:buFont typeface="Georgia"/>
              <a:defRPr sz="1600" i="1">
                <a:solidFill>
                  <a:srgbClr val="F67031"/>
                </a:solidFill>
                <a:latin typeface="Georgia"/>
                <a:ea typeface="Georgia"/>
                <a:cs typeface="Georgia"/>
                <a:sym typeface="Georgia"/>
              </a:defRPr>
            </a:lvl7pPr>
            <a:lvl8pPr lvl="7" rtl="0">
              <a:spcBef>
                <a:spcPts val="0"/>
              </a:spcBef>
              <a:buClr>
                <a:srgbClr val="F67031"/>
              </a:buClr>
              <a:buSzPct val="100000"/>
              <a:buFont typeface="Georgia"/>
              <a:defRPr sz="1600" i="1">
                <a:solidFill>
                  <a:srgbClr val="F67031"/>
                </a:solidFill>
                <a:latin typeface="Georgia"/>
                <a:ea typeface="Georgia"/>
                <a:cs typeface="Georgia"/>
                <a:sym typeface="Georgia"/>
              </a:defRPr>
            </a:lvl8pPr>
            <a:lvl9pPr lvl="8" rtl="0">
              <a:spcBef>
                <a:spcPts val="0"/>
              </a:spcBef>
              <a:buClr>
                <a:srgbClr val="F67031"/>
              </a:buClr>
              <a:buSzPct val="100000"/>
              <a:buFont typeface="Georgia"/>
              <a:defRPr sz="1600" i="1">
                <a:solidFill>
                  <a:srgbClr val="F67031"/>
                </a:solidFill>
                <a:latin typeface="Georgia"/>
                <a:ea typeface="Georgia"/>
                <a:cs typeface="Georgia"/>
                <a:sym typeface="Georgia"/>
              </a:defRPr>
            </a:lvl9pPr>
          </a:lstStyle>
          <a:p>
            <a:endParaRPr/>
          </a:p>
        </p:txBody>
      </p:sp>
      <p:sp>
        <p:nvSpPr>
          <p:cNvPr id="50" name="Shape 50"/>
          <p:cNvSpPr txBox="1">
            <a:spLocks noGrp="1"/>
          </p:cNvSpPr>
          <p:nvPr>
            <p:ph type="sldNum" idx="12"/>
          </p:nvPr>
        </p:nvSpPr>
        <p:spPr>
          <a:xfrm>
            <a:off x="8556783" y="4749850"/>
            <a:ext cx="548700" cy="393600"/>
          </a:xfrm>
          <a:prstGeom prst="rect">
            <a:avLst/>
          </a:prstGeom>
        </p:spPr>
        <p:txBody>
          <a:bodyPr lIns="91425" tIns="91425" rIns="91425" bIns="91425" anchor="ctr" anchorCtr="0">
            <a:noAutofit/>
          </a:bodyPr>
          <a:lstStyle/>
          <a:p>
            <a:fld id="{00000000-1234-1234-1234-123412341234}" type="slidenum">
              <a:rPr lang="en"/>
              <a:pPr/>
              <a:t>‹#›</a:t>
            </a:fld>
            <a:endParaRPr lang="en"/>
          </a:p>
        </p:txBody>
      </p:sp>
      <p:sp>
        <p:nvSpPr>
          <p:cNvPr id="51" name="Shape 51"/>
          <p:cNvSpPr txBox="1">
            <a:spLocks noGrp="1"/>
          </p:cNvSpPr>
          <p:nvPr>
            <p:ph type="body" idx="2"/>
          </p:nvPr>
        </p:nvSpPr>
        <p:spPr>
          <a:xfrm>
            <a:off x="3090625" y="2004325"/>
            <a:ext cx="2727000" cy="2552100"/>
          </a:xfrm>
          <a:prstGeom prst="rect">
            <a:avLst/>
          </a:prstGeom>
        </p:spPr>
        <p:txBody>
          <a:bodyPr lIns="91425" tIns="91425" rIns="91425" bIns="91425" anchor="t" anchorCtr="0"/>
          <a:lstStyle>
            <a:lvl1pPr lvl="0" rtl="0">
              <a:spcBef>
                <a:spcPts val="0"/>
              </a:spcBef>
              <a:buSzPct val="100000"/>
              <a:defRPr sz="1100"/>
            </a:lvl1pPr>
            <a:lvl2pPr lvl="1" rtl="0">
              <a:spcBef>
                <a:spcPts val="0"/>
              </a:spcBef>
              <a:buSzPct val="100000"/>
              <a:defRPr sz="1100"/>
            </a:lvl2pPr>
            <a:lvl3pPr lvl="2" rtl="0">
              <a:spcBef>
                <a:spcPts val="0"/>
              </a:spcBef>
              <a:buSzPct val="100000"/>
              <a:defRPr sz="1100"/>
            </a:lvl3pPr>
            <a:lvl4pPr lvl="3" rtl="0">
              <a:spcBef>
                <a:spcPts val="0"/>
              </a:spcBef>
              <a:buSzPct val="100000"/>
              <a:defRPr sz="1100"/>
            </a:lvl4pPr>
            <a:lvl5pPr lvl="4" rtl="0">
              <a:spcBef>
                <a:spcPts val="0"/>
              </a:spcBef>
              <a:buSzPct val="100000"/>
              <a:defRPr sz="1100"/>
            </a:lvl5pPr>
            <a:lvl6pPr lvl="5" rtl="0">
              <a:spcBef>
                <a:spcPts val="0"/>
              </a:spcBef>
              <a:buSzPct val="100000"/>
              <a:defRPr sz="1100"/>
            </a:lvl6pPr>
            <a:lvl7pPr lvl="6" rtl="0">
              <a:spcBef>
                <a:spcPts val="0"/>
              </a:spcBef>
              <a:buSzPct val="100000"/>
              <a:defRPr sz="1100"/>
            </a:lvl7pPr>
            <a:lvl8pPr lvl="7" rtl="0">
              <a:spcBef>
                <a:spcPts val="0"/>
              </a:spcBef>
              <a:buSzPct val="100000"/>
              <a:defRPr sz="1100"/>
            </a:lvl8pPr>
            <a:lvl9pPr lvl="8" rtl="0">
              <a:spcBef>
                <a:spcPts val="0"/>
              </a:spcBef>
              <a:buSzPct val="100000"/>
              <a:defRPr sz="1100"/>
            </a:lvl9pPr>
          </a:lstStyle>
          <a:p>
            <a:endParaRPr/>
          </a:p>
        </p:txBody>
      </p:sp>
      <p:sp>
        <p:nvSpPr>
          <p:cNvPr id="52" name="Shape 52"/>
          <p:cNvSpPr txBox="1">
            <a:spLocks noGrp="1"/>
          </p:cNvSpPr>
          <p:nvPr>
            <p:ph type="body" idx="3"/>
          </p:nvPr>
        </p:nvSpPr>
        <p:spPr>
          <a:xfrm>
            <a:off x="5959744" y="2004325"/>
            <a:ext cx="2727000" cy="2552100"/>
          </a:xfrm>
          <a:prstGeom prst="rect">
            <a:avLst/>
          </a:prstGeom>
        </p:spPr>
        <p:txBody>
          <a:bodyPr lIns="91425" tIns="91425" rIns="91425" bIns="91425" anchor="t" anchorCtr="0"/>
          <a:lstStyle>
            <a:lvl1pPr lvl="0" rtl="0">
              <a:spcBef>
                <a:spcPts val="0"/>
              </a:spcBef>
              <a:buSzPct val="100000"/>
              <a:defRPr sz="1100"/>
            </a:lvl1pPr>
            <a:lvl2pPr lvl="1" rtl="0">
              <a:spcBef>
                <a:spcPts val="0"/>
              </a:spcBef>
              <a:buSzPct val="100000"/>
              <a:defRPr sz="1100"/>
            </a:lvl2pPr>
            <a:lvl3pPr lvl="2" rtl="0">
              <a:spcBef>
                <a:spcPts val="0"/>
              </a:spcBef>
              <a:buSzPct val="100000"/>
              <a:defRPr sz="1100"/>
            </a:lvl3pPr>
            <a:lvl4pPr lvl="3" rtl="0">
              <a:spcBef>
                <a:spcPts val="0"/>
              </a:spcBef>
              <a:buSzPct val="100000"/>
              <a:defRPr sz="1100"/>
            </a:lvl4pPr>
            <a:lvl5pPr lvl="4" rtl="0">
              <a:spcBef>
                <a:spcPts val="0"/>
              </a:spcBef>
              <a:buSzPct val="100000"/>
              <a:defRPr sz="1100"/>
            </a:lvl5pPr>
            <a:lvl6pPr lvl="5" rtl="0">
              <a:spcBef>
                <a:spcPts val="0"/>
              </a:spcBef>
              <a:buSzPct val="100000"/>
              <a:defRPr sz="1100"/>
            </a:lvl6pPr>
            <a:lvl7pPr lvl="6" rtl="0">
              <a:spcBef>
                <a:spcPts val="0"/>
              </a:spcBef>
              <a:buSzPct val="100000"/>
              <a:defRPr sz="1100"/>
            </a:lvl7pPr>
            <a:lvl8pPr lvl="7" rtl="0">
              <a:spcBef>
                <a:spcPts val="0"/>
              </a:spcBef>
              <a:buSzPct val="100000"/>
              <a:defRPr sz="1100"/>
            </a:lvl8pPr>
            <a:lvl9pPr lvl="8" rtl="0">
              <a:spcBef>
                <a:spcPts val="0"/>
              </a:spcBef>
              <a:buSzPct val="100000"/>
              <a:defRPr sz="1100"/>
            </a:lvl9pPr>
          </a:lstStyle>
          <a:p>
            <a:endParaRPr/>
          </a:p>
        </p:txBody>
      </p:sp>
    </p:spTree>
    <p:extLst>
      <p:ext uri="{BB962C8B-B14F-4D97-AF65-F5344CB8AC3E}">
        <p14:creationId xmlns:p14="http://schemas.microsoft.com/office/powerpoint/2010/main" val="41598188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Title + 1 column half">
    <p:spTree>
      <p:nvGrpSpPr>
        <p:cNvPr id="1" name="Shape 59"/>
        <p:cNvGrpSpPr/>
        <p:nvPr/>
      </p:nvGrpSpPr>
      <p:grpSpPr>
        <a:xfrm>
          <a:off x="0" y="0"/>
          <a:ext cx="0" cy="0"/>
          <a:chOff x="0" y="0"/>
          <a:chExt cx="0" cy="0"/>
        </a:xfrm>
      </p:grpSpPr>
      <p:sp>
        <p:nvSpPr>
          <p:cNvPr id="62" name="Shape 62"/>
          <p:cNvSpPr txBox="1">
            <a:spLocks noGrp="1"/>
          </p:cNvSpPr>
          <p:nvPr>
            <p:ph type="title"/>
          </p:nvPr>
        </p:nvSpPr>
        <p:spPr>
          <a:xfrm>
            <a:off x="511425" y="575500"/>
            <a:ext cx="3517200" cy="973500"/>
          </a:xfrm>
          <a:prstGeom prst="rect">
            <a:avLst/>
          </a:prstGeom>
        </p:spPr>
        <p:txBody>
          <a:bodyPr lIns="91425" tIns="91425" rIns="91425" bIns="91425" anchor="b" anchorCtr="0"/>
          <a:lstStyle>
            <a:lvl1pPr lvl="0" rtl="0">
              <a:spcBef>
                <a:spcPts val="0"/>
              </a:spcBef>
              <a:buClr>
                <a:srgbClr val="F67031"/>
              </a:buClr>
              <a:defRPr>
                <a:solidFill>
                  <a:srgbClr val="F67031"/>
                </a:solidFill>
              </a:defRPr>
            </a:lvl1pPr>
            <a:lvl2pPr lvl="1" rtl="0">
              <a:spcBef>
                <a:spcPts val="0"/>
              </a:spcBef>
              <a:buClr>
                <a:srgbClr val="F67031"/>
              </a:buClr>
              <a:defRPr>
                <a:solidFill>
                  <a:srgbClr val="F67031"/>
                </a:solidFill>
              </a:defRPr>
            </a:lvl2pPr>
            <a:lvl3pPr lvl="2" rtl="0">
              <a:spcBef>
                <a:spcPts val="0"/>
              </a:spcBef>
              <a:buClr>
                <a:srgbClr val="F67031"/>
              </a:buClr>
              <a:defRPr>
                <a:solidFill>
                  <a:srgbClr val="F67031"/>
                </a:solidFill>
              </a:defRPr>
            </a:lvl3pPr>
            <a:lvl4pPr lvl="3" rtl="0">
              <a:spcBef>
                <a:spcPts val="0"/>
              </a:spcBef>
              <a:buClr>
                <a:srgbClr val="F67031"/>
              </a:buClr>
              <a:defRPr>
                <a:solidFill>
                  <a:srgbClr val="F67031"/>
                </a:solidFill>
              </a:defRPr>
            </a:lvl4pPr>
            <a:lvl5pPr lvl="4" rtl="0">
              <a:spcBef>
                <a:spcPts val="0"/>
              </a:spcBef>
              <a:buClr>
                <a:srgbClr val="F67031"/>
              </a:buClr>
              <a:defRPr>
                <a:solidFill>
                  <a:srgbClr val="F67031"/>
                </a:solidFill>
              </a:defRPr>
            </a:lvl5pPr>
            <a:lvl6pPr lvl="5" rtl="0">
              <a:spcBef>
                <a:spcPts val="0"/>
              </a:spcBef>
              <a:buClr>
                <a:srgbClr val="F67031"/>
              </a:buClr>
              <a:defRPr>
                <a:solidFill>
                  <a:srgbClr val="F67031"/>
                </a:solidFill>
              </a:defRPr>
            </a:lvl6pPr>
            <a:lvl7pPr lvl="6" rtl="0">
              <a:spcBef>
                <a:spcPts val="0"/>
              </a:spcBef>
              <a:buClr>
                <a:srgbClr val="F67031"/>
              </a:buClr>
              <a:defRPr>
                <a:solidFill>
                  <a:srgbClr val="F67031"/>
                </a:solidFill>
              </a:defRPr>
            </a:lvl7pPr>
            <a:lvl8pPr lvl="7" rtl="0">
              <a:spcBef>
                <a:spcPts val="0"/>
              </a:spcBef>
              <a:buClr>
                <a:srgbClr val="F67031"/>
              </a:buClr>
              <a:defRPr>
                <a:solidFill>
                  <a:srgbClr val="F67031"/>
                </a:solidFill>
              </a:defRPr>
            </a:lvl8pPr>
            <a:lvl9pPr lvl="8" rtl="0">
              <a:spcBef>
                <a:spcPts val="0"/>
              </a:spcBef>
              <a:buClr>
                <a:srgbClr val="F67031"/>
              </a:buClr>
              <a:defRPr>
                <a:solidFill>
                  <a:srgbClr val="F67031"/>
                </a:solidFill>
              </a:defRPr>
            </a:lvl9pPr>
          </a:lstStyle>
          <a:p>
            <a:endParaRPr/>
          </a:p>
        </p:txBody>
      </p:sp>
      <p:sp>
        <p:nvSpPr>
          <p:cNvPr id="64" name="Shape 64"/>
          <p:cNvSpPr txBox="1">
            <a:spLocks noGrp="1"/>
          </p:cNvSpPr>
          <p:nvPr>
            <p:ph type="body" idx="1"/>
          </p:nvPr>
        </p:nvSpPr>
        <p:spPr>
          <a:xfrm>
            <a:off x="511425" y="1598600"/>
            <a:ext cx="3517200" cy="2957700"/>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Tree>
    <p:extLst>
      <p:ext uri="{BB962C8B-B14F-4D97-AF65-F5344CB8AC3E}">
        <p14:creationId xmlns:p14="http://schemas.microsoft.com/office/powerpoint/2010/main" val="3555079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D154184-8247-4FA2-956D-F5B1C7D73A3B}" type="datetime1">
              <a:rPr lang="en-US" smtClean="0">
                <a:solidFill>
                  <a:prstClr val="black">
                    <a:tint val="75000"/>
                  </a:prstClr>
                </a:solidFill>
              </a:rPr>
              <a:t>2/12/2020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DE76802-5A8C-44B2-8503-1479F75E803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9897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AA2780-DF91-4393-B4F4-42E7E951A48B}" type="datetime1">
              <a:rPr lang="en-US" smtClean="0">
                <a:solidFill>
                  <a:prstClr val="black">
                    <a:tint val="75000"/>
                  </a:prstClr>
                </a:solidFill>
              </a:rPr>
              <a:t>2/12/2020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DE76802-5A8C-44B2-8503-1479F75E803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609651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EFC3E6A-D63D-4026-BD95-EBDAF8B1514D}" type="datetime1">
              <a:rPr lang="en-US" smtClean="0">
                <a:solidFill>
                  <a:prstClr val="black">
                    <a:tint val="75000"/>
                  </a:prstClr>
                </a:solidFill>
              </a:rPr>
              <a:t>2/12/2020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DE76802-5A8C-44B2-8503-1479F75E803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92361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9FBC4AE-4FC4-4CB5-966B-8DCA482557C6}" type="datetime1">
              <a:rPr lang="en-US" smtClean="0"/>
              <a:t>2/12/2020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6AE028-0B67-4BE6-8617-910594138DE0}" type="slidenum">
              <a:rPr lang="en-US" smtClean="0"/>
              <a:t>‹#›</a:t>
            </a:fld>
            <a:endParaRPr lang="en-US" dirty="0"/>
          </a:p>
        </p:txBody>
      </p:sp>
    </p:spTree>
    <p:extLst>
      <p:ext uri="{BB962C8B-B14F-4D97-AF65-F5344CB8AC3E}">
        <p14:creationId xmlns:p14="http://schemas.microsoft.com/office/powerpoint/2010/main" val="1176993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B58FA9C-0163-4F67-8FC4-A2C838955A6F}" type="datetime1">
              <a:rPr lang="en-US" smtClean="0">
                <a:solidFill>
                  <a:prstClr val="black">
                    <a:tint val="75000"/>
                  </a:prstClr>
                </a:solidFill>
              </a:rPr>
              <a:t>2/12/2020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DE76802-5A8C-44B2-8503-1479F75E803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898264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BC80EB1-4DCA-4820-8487-52CDE171B1FA}" type="datetime1">
              <a:rPr lang="en-US" smtClean="0">
                <a:solidFill>
                  <a:prstClr val="black">
                    <a:tint val="75000"/>
                  </a:prstClr>
                </a:solidFill>
              </a:rPr>
              <a:t>2/12/2020</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DE76802-5A8C-44B2-8503-1479F75E803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822918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ED2D1D7-45A9-449C-860A-A230B8E06B0A}" type="datetime1">
              <a:rPr lang="en-US" smtClean="0">
                <a:solidFill>
                  <a:prstClr val="black">
                    <a:tint val="75000"/>
                  </a:prstClr>
                </a:solidFill>
              </a:rPr>
              <a:t>2/12/2020</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DE76802-5A8C-44B2-8503-1479F75E803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53072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C86B0D-9437-4AC8-8D22-9F513AB6BA91}" type="datetime1">
              <a:rPr lang="en-US" smtClean="0">
                <a:solidFill>
                  <a:prstClr val="black">
                    <a:tint val="75000"/>
                  </a:prstClr>
                </a:solidFill>
              </a:rPr>
              <a:t>2/12/2020</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DE76802-5A8C-44B2-8503-1479F75E803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245418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7BC90DB-A913-4B9A-82B9-729E03E36868}" type="datetime1">
              <a:rPr lang="en-US" smtClean="0">
                <a:solidFill>
                  <a:prstClr val="black">
                    <a:tint val="75000"/>
                  </a:prstClr>
                </a:solidFill>
              </a:rPr>
              <a:t>2/12/2020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DE76802-5A8C-44B2-8503-1479F75E803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89900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EBF42CE-78A6-49E5-A2DA-5417D998EB8B}" type="datetime1">
              <a:rPr lang="en-US" smtClean="0">
                <a:solidFill>
                  <a:prstClr val="black">
                    <a:tint val="75000"/>
                  </a:prstClr>
                </a:solidFill>
              </a:rPr>
              <a:t>2/12/2020</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DE76802-5A8C-44B2-8503-1479F75E803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98147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C2D1464-6390-4E7B-B12E-9B6A134CBB3B}" type="datetime1">
              <a:rPr lang="en-US" smtClean="0">
                <a:solidFill>
                  <a:prstClr val="black">
                    <a:tint val="75000"/>
                  </a:prstClr>
                </a:solidFill>
              </a:rPr>
              <a:t>2/12/2020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DE76802-5A8C-44B2-8503-1479F75E803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316152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13CACB1-AF63-4DB5-93CF-E2AB373B6471}" type="datetime1">
              <a:rPr lang="en-US" smtClean="0">
                <a:solidFill>
                  <a:prstClr val="black">
                    <a:tint val="75000"/>
                  </a:prstClr>
                </a:solidFill>
              </a:rPr>
              <a:t>2/12/2020</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DE76802-5A8C-44B2-8503-1479F75E803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938095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Title">
    <p:spTree>
      <p:nvGrpSpPr>
        <p:cNvPr id="1" name="Shape 9"/>
        <p:cNvGrpSpPr/>
        <p:nvPr/>
      </p:nvGrpSpPr>
      <p:grpSpPr>
        <a:xfrm>
          <a:off x="0" y="0"/>
          <a:ext cx="0" cy="0"/>
          <a:chOff x="0" y="0"/>
          <a:chExt cx="0" cy="0"/>
        </a:xfrm>
      </p:grpSpPr>
      <p:sp>
        <p:nvSpPr>
          <p:cNvPr id="10" name="Shape 10"/>
          <p:cNvSpPr/>
          <p:nvPr/>
        </p:nvSpPr>
        <p:spPr>
          <a:xfrm flipH="1">
            <a:off x="-688" y="0"/>
            <a:ext cx="4575600" cy="5143500"/>
          </a:xfrm>
          <a:prstGeom prst="rect">
            <a:avLst/>
          </a:prstGeom>
          <a:solidFill>
            <a:srgbClr val="FFFFFF"/>
          </a:solidFill>
          <a:ln>
            <a:noFill/>
          </a:ln>
        </p:spPr>
        <p:txBody>
          <a:bodyPr lIns="91425" tIns="91425" rIns="91425" bIns="91425" anchor="ctr" anchorCtr="0">
            <a:noAutofit/>
          </a:bodyPr>
          <a:lstStyle/>
          <a:p>
            <a:endParaRPr dirty="0">
              <a:solidFill>
                <a:prstClr val="black"/>
              </a:solidFill>
            </a:endParaRPr>
          </a:p>
        </p:txBody>
      </p:sp>
      <p:sp>
        <p:nvSpPr>
          <p:cNvPr id="11" name="Shape 11"/>
          <p:cNvSpPr txBox="1">
            <a:spLocks noGrp="1"/>
          </p:cNvSpPr>
          <p:nvPr>
            <p:ph type="ctrTitle"/>
          </p:nvPr>
        </p:nvSpPr>
        <p:spPr>
          <a:xfrm>
            <a:off x="468925" y="2387250"/>
            <a:ext cx="3636600" cy="2259000"/>
          </a:xfrm>
          <a:prstGeom prst="rect">
            <a:avLst/>
          </a:prstGeom>
        </p:spPr>
        <p:txBody>
          <a:bodyPr lIns="91425" tIns="91425" rIns="91425" bIns="91425" anchor="t" anchorCtr="0"/>
          <a:lstStyle>
            <a:lvl1pPr lvl="0">
              <a:spcBef>
                <a:spcPts val="0"/>
              </a:spcBef>
              <a:buClr>
                <a:srgbClr val="F67031"/>
              </a:buClr>
              <a:buSzPct val="100000"/>
              <a:defRPr sz="3000" b="1">
                <a:solidFill>
                  <a:srgbClr val="F67031"/>
                </a:solidFill>
              </a:defRPr>
            </a:lvl1pPr>
            <a:lvl2pPr lvl="1">
              <a:spcBef>
                <a:spcPts val="0"/>
              </a:spcBef>
              <a:buClr>
                <a:srgbClr val="F67031"/>
              </a:buClr>
              <a:buSzPct val="100000"/>
              <a:defRPr sz="3000" b="1">
                <a:solidFill>
                  <a:srgbClr val="F67031"/>
                </a:solidFill>
              </a:defRPr>
            </a:lvl2pPr>
            <a:lvl3pPr lvl="2">
              <a:spcBef>
                <a:spcPts val="0"/>
              </a:spcBef>
              <a:buClr>
                <a:srgbClr val="F67031"/>
              </a:buClr>
              <a:buSzPct val="100000"/>
              <a:defRPr sz="3000" b="1">
                <a:solidFill>
                  <a:srgbClr val="F67031"/>
                </a:solidFill>
              </a:defRPr>
            </a:lvl3pPr>
            <a:lvl4pPr lvl="3">
              <a:spcBef>
                <a:spcPts val="0"/>
              </a:spcBef>
              <a:buClr>
                <a:srgbClr val="F67031"/>
              </a:buClr>
              <a:buSzPct val="100000"/>
              <a:defRPr sz="3000" b="1">
                <a:solidFill>
                  <a:srgbClr val="F67031"/>
                </a:solidFill>
              </a:defRPr>
            </a:lvl4pPr>
            <a:lvl5pPr lvl="4">
              <a:spcBef>
                <a:spcPts val="0"/>
              </a:spcBef>
              <a:buClr>
                <a:srgbClr val="F67031"/>
              </a:buClr>
              <a:buSzPct val="100000"/>
              <a:defRPr sz="3000" b="1">
                <a:solidFill>
                  <a:srgbClr val="F67031"/>
                </a:solidFill>
              </a:defRPr>
            </a:lvl5pPr>
            <a:lvl6pPr lvl="5">
              <a:spcBef>
                <a:spcPts val="0"/>
              </a:spcBef>
              <a:buClr>
                <a:srgbClr val="F67031"/>
              </a:buClr>
              <a:buSzPct val="100000"/>
              <a:defRPr sz="3000" b="1">
                <a:solidFill>
                  <a:srgbClr val="F67031"/>
                </a:solidFill>
              </a:defRPr>
            </a:lvl6pPr>
            <a:lvl7pPr lvl="6">
              <a:spcBef>
                <a:spcPts val="0"/>
              </a:spcBef>
              <a:buClr>
                <a:srgbClr val="F67031"/>
              </a:buClr>
              <a:buSzPct val="100000"/>
              <a:defRPr sz="3000" b="1">
                <a:solidFill>
                  <a:srgbClr val="F67031"/>
                </a:solidFill>
              </a:defRPr>
            </a:lvl7pPr>
            <a:lvl8pPr lvl="7">
              <a:spcBef>
                <a:spcPts val="0"/>
              </a:spcBef>
              <a:buClr>
                <a:srgbClr val="F67031"/>
              </a:buClr>
              <a:buSzPct val="100000"/>
              <a:defRPr sz="3000" b="1">
                <a:solidFill>
                  <a:srgbClr val="F67031"/>
                </a:solidFill>
              </a:defRPr>
            </a:lvl8pPr>
            <a:lvl9pPr lvl="8">
              <a:spcBef>
                <a:spcPts val="0"/>
              </a:spcBef>
              <a:buClr>
                <a:srgbClr val="F67031"/>
              </a:buClr>
              <a:buSzPct val="100000"/>
              <a:defRPr sz="3000" b="1">
                <a:solidFill>
                  <a:srgbClr val="F67031"/>
                </a:solidFill>
              </a:defRPr>
            </a:lvl9pPr>
          </a:lstStyle>
          <a:p>
            <a:endParaRPr/>
          </a:p>
        </p:txBody>
      </p:sp>
      <p:sp>
        <p:nvSpPr>
          <p:cNvPr id="12" name="Shape 12"/>
          <p:cNvSpPr/>
          <p:nvPr/>
        </p:nvSpPr>
        <p:spPr>
          <a:xfrm>
            <a:off x="4574900" y="-150"/>
            <a:ext cx="185400" cy="5143500"/>
          </a:xfrm>
          <a:prstGeom prst="rect">
            <a:avLst/>
          </a:prstGeom>
          <a:gradFill>
            <a:gsLst>
              <a:gs pos="0">
                <a:srgbClr val="000014">
                  <a:alpha val="49803"/>
                </a:srgbClr>
              </a:gs>
              <a:gs pos="100000">
                <a:srgbClr val="000014">
                  <a:alpha val="0"/>
                </a:srgbClr>
              </a:gs>
            </a:gsLst>
            <a:lin ang="0" scaled="0"/>
          </a:gradFill>
          <a:ln>
            <a:noFill/>
          </a:ln>
        </p:spPr>
        <p:txBody>
          <a:bodyPr lIns="91425" tIns="45700" rIns="91425" bIns="45700" anchor="ctr" anchorCtr="0">
            <a:noAutofit/>
          </a:bodyPr>
          <a:lstStyle/>
          <a:p>
            <a:pPr algn="ctr"/>
            <a:endParaRPr dirty="0">
              <a:solidFill>
                <a:srgbClr val="FFFFFF"/>
              </a:solidFill>
              <a:ea typeface="Calibri"/>
              <a:cs typeface="Calibri"/>
              <a:sym typeface="Calibri"/>
            </a:endParaRPr>
          </a:p>
        </p:txBody>
      </p:sp>
    </p:spTree>
    <p:extLst>
      <p:ext uri="{BB962C8B-B14F-4D97-AF65-F5344CB8AC3E}">
        <p14:creationId xmlns:p14="http://schemas.microsoft.com/office/powerpoint/2010/main" val="1835456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able of contents">
    <p:spTree>
      <p:nvGrpSpPr>
        <p:cNvPr id="1" name="Shape 19"/>
        <p:cNvGrpSpPr/>
        <p:nvPr/>
      </p:nvGrpSpPr>
      <p:grpSpPr>
        <a:xfrm>
          <a:off x="0" y="0"/>
          <a:ext cx="0" cy="0"/>
          <a:chOff x="0" y="0"/>
          <a:chExt cx="0" cy="0"/>
        </a:xfrm>
      </p:grpSpPr>
      <p:sp>
        <p:nvSpPr>
          <p:cNvPr id="2" name="Rectangle 1"/>
          <p:cNvSpPr/>
          <p:nvPr userDrawn="1"/>
        </p:nvSpPr>
        <p:spPr>
          <a:xfrm>
            <a:off x="0" y="0"/>
            <a:ext cx="9144000" cy="5143500"/>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054905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82A3B7B-1FD4-421D-A28D-2AB44D8162A6}" type="datetime1">
              <a:rPr lang="en-US" smtClean="0"/>
              <a:t>2/12/2020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F6AE028-0B67-4BE6-8617-910594138DE0}" type="slidenum">
              <a:rPr lang="en-US" smtClean="0"/>
              <a:t>‹#›</a:t>
            </a:fld>
            <a:endParaRPr lang="en-US" dirty="0"/>
          </a:p>
        </p:txBody>
      </p:sp>
    </p:spTree>
    <p:extLst>
      <p:ext uri="{BB962C8B-B14F-4D97-AF65-F5344CB8AC3E}">
        <p14:creationId xmlns:p14="http://schemas.microsoft.com/office/powerpoint/2010/main" val="18177131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Title + 1 column half">
    <p:spTree>
      <p:nvGrpSpPr>
        <p:cNvPr id="1" name="Shape 59"/>
        <p:cNvGrpSpPr/>
        <p:nvPr/>
      </p:nvGrpSpPr>
      <p:grpSpPr>
        <a:xfrm>
          <a:off x="0" y="0"/>
          <a:ext cx="0" cy="0"/>
          <a:chOff x="0" y="0"/>
          <a:chExt cx="0" cy="0"/>
        </a:xfrm>
      </p:grpSpPr>
      <p:sp>
        <p:nvSpPr>
          <p:cNvPr id="62" name="Shape 62"/>
          <p:cNvSpPr txBox="1">
            <a:spLocks noGrp="1"/>
          </p:cNvSpPr>
          <p:nvPr>
            <p:ph type="title"/>
          </p:nvPr>
        </p:nvSpPr>
        <p:spPr>
          <a:xfrm>
            <a:off x="511425" y="575500"/>
            <a:ext cx="3517200" cy="973500"/>
          </a:xfrm>
          <a:prstGeom prst="rect">
            <a:avLst/>
          </a:prstGeom>
        </p:spPr>
        <p:txBody>
          <a:bodyPr lIns="91425" tIns="91425" rIns="91425" bIns="91425" anchor="b" anchorCtr="0"/>
          <a:lstStyle>
            <a:lvl1pPr lvl="0" rtl="0">
              <a:spcBef>
                <a:spcPts val="0"/>
              </a:spcBef>
              <a:buClr>
                <a:srgbClr val="F67031"/>
              </a:buClr>
              <a:defRPr>
                <a:solidFill>
                  <a:srgbClr val="F67031"/>
                </a:solidFill>
              </a:defRPr>
            </a:lvl1pPr>
            <a:lvl2pPr lvl="1" rtl="0">
              <a:spcBef>
                <a:spcPts val="0"/>
              </a:spcBef>
              <a:buClr>
                <a:srgbClr val="F67031"/>
              </a:buClr>
              <a:defRPr>
                <a:solidFill>
                  <a:srgbClr val="F67031"/>
                </a:solidFill>
              </a:defRPr>
            </a:lvl2pPr>
            <a:lvl3pPr lvl="2" rtl="0">
              <a:spcBef>
                <a:spcPts val="0"/>
              </a:spcBef>
              <a:buClr>
                <a:srgbClr val="F67031"/>
              </a:buClr>
              <a:defRPr>
                <a:solidFill>
                  <a:srgbClr val="F67031"/>
                </a:solidFill>
              </a:defRPr>
            </a:lvl3pPr>
            <a:lvl4pPr lvl="3" rtl="0">
              <a:spcBef>
                <a:spcPts val="0"/>
              </a:spcBef>
              <a:buClr>
                <a:srgbClr val="F67031"/>
              </a:buClr>
              <a:defRPr>
                <a:solidFill>
                  <a:srgbClr val="F67031"/>
                </a:solidFill>
              </a:defRPr>
            </a:lvl4pPr>
            <a:lvl5pPr lvl="4" rtl="0">
              <a:spcBef>
                <a:spcPts val="0"/>
              </a:spcBef>
              <a:buClr>
                <a:srgbClr val="F67031"/>
              </a:buClr>
              <a:defRPr>
                <a:solidFill>
                  <a:srgbClr val="F67031"/>
                </a:solidFill>
              </a:defRPr>
            </a:lvl5pPr>
            <a:lvl6pPr lvl="5" rtl="0">
              <a:spcBef>
                <a:spcPts val="0"/>
              </a:spcBef>
              <a:buClr>
                <a:srgbClr val="F67031"/>
              </a:buClr>
              <a:defRPr>
                <a:solidFill>
                  <a:srgbClr val="F67031"/>
                </a:solidFill>
              </a:defRPr>
            </a:lvl6pPr>
            <a:lvl7pPr lvl="6" rtl="0">
              <a:spcBef>
                <a:spcPts val="0"/>
              </a:spcBef>
              <a:buClr>
                <a:srgbClr val="F67031"/>
              </a:buClr>
              <a:defRPr>
                <a:solidFill>
                  <a:srgbClr val="F67031"/>
                </a:solidFill>
              </a:defRPr>
            </a:lvl7pPr>
            <a:lvl8pPr lvl="7" rtl="0">
              <a:spcBef>
                <a:spcPts val="0"/>
              </a:spcBef>
              <a:buClr>
                <a:srgbClr val="F67031"/>
              </a:buClr>
              <a:defRPr>
                <a:solidFill>
                  <a:srgbClr val="F67031"/>
                </a:solidFill>
              </a:defRPr>
            </a:lvl8pPr>
            <a:lvl9pPr lvl="8" rtl="0">
              <a:spcBef>
                <a:spcPts val="0"/>
              </a:spcBef>
              <a:buClr>
                <a:srgbClr val="F67031"/>
              </a:buClr>
              <a:defRPr>
                <a:solidFill>
                  <a:srgbClr val="F67031"/>
                </a:solidFill>
              </a:defRPr>
            </a:lvl9pPr>
          </a:lstStyle>
          <a:p>
            <a:endParaRPr/>
          </a:p>
        </p:txBody>
      </p:sp>
      <p:sp>
        <p:nvSpPr>
          <p:cNvPr id="64" name="Shape 64"/>
          <p:cNvSpPr txBox="1">
            <a:spLocks noGrp="1"/>
          </p:cNvSpPr>
          <p:nvPr>
            <p:ph type="body" idx="1"/>
          </p:nvPr>
        </p:nvSpPr>
        <p:spPr>
          <a:xfrm>
            <a:off x="511425" y="1598600"/>
            <a:ext cx="3517200" cy="2957700"/>
          </a:xfrm>
          <a:prstGeom prst="rect">
            <a:avLst/>
          </a:prstGeom>
        </p:spPr>
        <p:txBody>
          <a:bodyPr lIns="91425" tIns="91425" rIns="91425" bIns="91425" anchor="t" anchorCtr="0"/>
          <a:lstStyle>
            <a:lvl1pPr lvl="0" rtl="0">
              <a:spcBef>
                <a:spcPts val="0"/>
              </a:spcBef>
              <a:buSzPct val="100000"/>
              <a:defRPr sz="1200"/>
            </a:lvl1pPr>
            <a:lvl2pPr lvl="1" rtl="0">
              <a:spcBef>
                <a:spcPts val="0"/>
              </a:spcBef>
              <a:buSzPct val="100000"/>
              <a:defRPr sz="1200"/>
            </a:lvl2pPr>
            <a:lvl3pPr lvl="2" rtl="0">
              <a:spcBef>
                <a:spcPts val="0"/>
              </a:spcBef>
              <a:buSzPct val="100000"/>
              <a:defRPr sz="1200"/>
            </a:lvl3pPr>
            <a:lvl4pPr lvl="3" rtl="0">
              <a:spcBef>
                <a:spcPts val="0"/>
              </a:spcBef>
              <a:buSzPct val="100000"/>
              <a:defRPr sz="1200"/>
            </a:lvl4pPr>
            <a:lvl5pPr lvl="4" rtl="0">
              <a:spcBef>
                <a:spcPts val="0"/>
              </a:spcBef>
              <a:buSzPct val="100000"/>
              <a:defRPr sz="1200"/>
            </a:lvl5pPr>
            <a:lvl6pPr lvl="5" rtl="0">
              <a:spcBef>
                <a:spcPts val="0"/>
              </a:spcBef>
              <a:buSzPct val="100000"/>
              <a:defRPr sz="1200"/>
            </a:lvl6pPr>
            <a:lvl7pPr lvl="6" rtl="0">
              <a:spcBef>
                <a:spcPts val="0"/>
              </a:spcBef>
              <a:buSzPct val="100000"/>
              <a:defRPr sz="1200"/>
            </a:lvl7pPr>
            <a:lvl8pPr lvl="7" rtl="0">
              <a:spcBef>
                <a:spcPts val="0"/>
              </a:spcBef>
              <a:buSzPct val="100000"/>
              <a:defRPr sz="1200"/>
            </a:lvl8pPr>
            <a:lvl9pPr lvl="8" rtl="0">
              <a:spcBef>
                <a:spcPts val="0"/>
              </a:spcBef>
              <a:buSzPct val="100000"/>
              <a:defRPr sz="1200"/>
            </a:lvl9pPr>
          </a:lstStyle>
          <a:p>
            <a:endParaRPr/>
          </a:p>
        </p:txBody>
      </p:sp>
    </p:spTree>
    <p:extLst>
      <p:ext uri="{BB962C8B-B14F-4D97-AF65-F5344CB8AC3E}">
        <p14:creationId xmlns:p14="http://schemas.microsoft.com/office/powerpoint/2010/main" val="1971082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Quote">
    <p:spTree>
      <p:nvGrpSpPr>
        <p:cNvPr id="1" name="Shape 26"/>
        <p:cNvGrpSpPr/>
        <p:nvPr/>
      </p:nvGrpSpPr>
      <p:grpSpPr>
        <a:xfrm>
          <a:off x="0" y="0"/>
          <a:ext cx="0" cy="0"/>
          <a:chOff x="0" y="0"/>
          <a:chExt cx="0" cy="0"/>
        </a:xfrm>
      </p:grpSpPr>
      <p:sp>
        <p:nvSpPr>
          <p:cNvPr id="27" name="Shape 27"/>
          <p:cNvSpPr/>
          <p:nvPr/>
        </p:nvSpPr>
        <p:spPr>
          <a:xfrm rot="5400000" flipH="1">
            <a:off x="4518950" y="-3360875"/>
            <a:ext cx="113100" cy="9151200"/>
          </a:xfrm>
          <a:prstGeom prst="rect">
            <a:avLst/>
          </a:prstGeom>
          <a:gradFill>
            <a:gsLst>
              <a:gs pos="0">
                <a:srgbClr val="000014">
                  <a:alpha val="20000"/>
                </a:srgbClr>
              </a:gs>
              <a:gs pos="100000">
                <a:srgbClr val="000014">
                  <a:alpha val="0"/>
                </a:srgbClr>
              </a:gs>
            </a:gsLst>
            <a:lin ang="0" scaled="0"/>
          </a:gradFill>
          <a:ln>
            <a:noFill/>
          </a:ln>
        </p:spPr>
        <p:txBody>
          <a:bodyPr lIns="91425" tIns="45700" rIns="91425" bIns="45700" anchor="ctr" anchorCtr="0">
            <a:noAutofit/>
          </a:bodyPr>
          <a:lstStyle/>
          <a:p>
            <a:pPr algn="ctr"/>
            <a:endParaRPr dirty="0">
              <a:solidFill>
                <a:srgbClr val="FFFFFF"/>
              </a:solidFill>
              <a:ea typeface="Calibri"/>
              <a:cs typeface="Calibri"/>
              <a:sym typeface="Calibri"/>
            </a:endParaRPr>
          </a:p>
        </p:txBody>
      </p:sp>
      <p:sp>
        <p:nvSpPr>
          <p:cNvPr id="28" name="Shape 28"/>
          <p:cNvSpPr/>
          <p:nvPr/>
        </p:nvSpPr>
        <p:spPr>
          <a:xfrm>
            <a:off x="-7125" y="0"/>
            <a:ext cx="9151200" cy="5143375"/>
          </a:xfrm>
          <a:prstGeom prst="rect">
            <a:avLst/>
          </a:prstGeom>
          <a:solidFill>
            <a:srgbClr val="FFFFFF"/>
          </a:solidFill>
          <a:ln w="12700">
            <a:solidFill>
              <a:schemeClr val="tx1"/>
            </a:solidFill>
          </a:ln>
        </p:spPr>
        <p:txBody>
          <a:bodyPr lIns="91425" tIns="91425" rIns="91425" bIns="91425" anchor="ctr" anchorCtr="0">
            <a:noAutofit/>
          </a:bodyPr>
          <a:lstStyle/>
          <a:p>
            <a:endParaRPr dirty="0">
              <a:solidFill>
                <a:prstClr val="black"/>
              </a:solidFill>
            </a:endParaRPr>
          </a:p>
        </p:txBody>
      </p:sp>
      <p:sp>
        <p:nvSpPr>
          <p:cNvPr id="9" name="Shape 27"/>
          <p:cNvSpPr/>
          <p:nvPr userDrawn="1"/>
        </p:nvSpPr>
        <p:spPr>
          <a:xfrm rot="5400000" flipH="1">
            <a:off x="4519050" y="-3623700"/>
            <a:ext cx="113100" cy="9151200"/>
          </a:xfrm>
          <a:prstGeom prst="rect">
            <a:avLst/>
          </a:prstGeom>
          <a:gradFill>
            <a:gsLst>
              <a:gs pos="0">
                <a:srgbClr val="000014">
                  <a:alpha val="20000"/>
                </a:srgbClr>
              </a:gs>
              <a:gs pos="100000">
                <a:srgbClr val="000014">
                  <a:alpha val="0"/>
                </a:srgbClr>
              </a:gs>
            </a:gsLst>
            <a:lin ang="0" scaled="0"/>
          </a:gradFill>
          <a:ln>
            <a:noFill/>
          </a:ln>
        </p:spPr>
        <p:txBody>
          <a:bodyPr lIns="91425" tIns="45700" rIns="91425" bIns="45700" anchor="ctr" anchorCtr="0">
            <a:noAutofit/>
          </a:bodyPr>
          <a:lstStyle/>
          <a:p>
            <a:pPr algn="ctr"/>
            <a:endParaRPr dirty="0">
              <a:solidFill>
                <a:srgbClr val="FFFFFF"/>
              </a:solidFill>
              <a:ea typeface="Calibri"/>
              <a:cs typeface="Calibri"/>
              <a:sym typeface="Calibri"/>
            </a:endParaRP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60" y="0"/>
            <a:ext cx="9135880" cy="5143500"/>
          </a:xfrm>
          <a:prstGeom prst="rect">
            <a:avLst/>
          </a:prstGeom>
          <a:ln w="12700">
            <a:solidFill>
              <a:schemeClr val="tx1"/>
            </a:solidFill>
          </a:ln>
        </p:spPr>
      </p:pic>
      <p:sp>
        <p:nvSpPr>
          <p:cNvPr id="30" name="Shape 30"/>
          <p:cNvSpPr txBox="1"/>
          <p:nvPr/>
        </p:nvSpPr>
        <p:spPr>
          <a:xfrm>
            <a:off x="3593400" y="-171450"/>
            <a:ext cx="1957200" cy="653700"/>
          </a:xfrm>
          <a:prstGeom prst="rect">
            <a:avLst/>
          </a:prstGeom>
          <a:noFill/>
          <a:ln>
            <a:noFill/>
          </a:ln>
        </p:spPr>
        <p:txBody>
          <a:bodyPr lIns="91425" tIns="91425" rIns="91425" bIns="91425" anchor="t" anchorCtr="0">
            <a:noAutofit/>
          </a:bodyPr>
          <a:lstStyle/>
          <a:p>
            <a:pPr algn="ctr"/>
            <a:r>
              <a:rPr lang="en" sz="15000" b="1" dirty="0">
                <a:ln w="900" cmpd="sng">
                  <a:solidFill>
                    <a:srgbClr val="4F81BD">
                      <a:satMod val="190000"/>
                      <a:alpha val="55000"/>
                    </a:srgbClr>
                  </a:solidFill>
                  <a:prstDash val="solid"/>
                </a:ln>
                <a:solidFill>
                  <a:prstClr val="white"/>
                </a:solidFill>
                <a:effectLst>
                  <a:glow rad="63500">
                    <a:prstClr val="black">
                      <a:alpha val="40000"/>
                    </a:prstClr>
                  </a:glow>
                  <a:innerShdw blurRad="101600" dist="76200" dir="5400000">
                    <a:srgbClr val="4F81BD">
                      <a:satMod val="190000"/>
                      <a:tint val="100000"/>
                      <a:alpha val="74000"/>
                    </a:srgbClr>
                  </a:innerShdw>
                </a:effectLst>
                <a:latin typeface="Nunito Sans"/>
                <a:ea typeface="Nunito Sans"/>
                <a:cs typeface="Nunito Sans"/>
                <a:sym typeface="Nunito Sans"/>
              </a:rPr>
              <a:t>“</a:t>
            </a:r>
          </a:p>
        </p:txBody>
      </p:sp>
    </p:spTree>
    <p:extLst>
      <p:ext uri="{BB962C8B-B14F-4D97-AF65-F5344CB8AC3E}">
        <p14:creationId xmlns:p14="http://schemas.microsoft.com/office/powerpoint/2010/main" val="818050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 1 column left">
    <p:spTree>
      <p:nvGrpSpPr>
        <p:cNvPr id="1" name="Shape 53"/>
        <p:cNvGrpSpPr/>
        <p:nvPr/>
      </p:nvGrpSpPr>
      <p:grpSpPr>
        <a:xfrm>
          <a:off x="0" y="0"/>
          <a:ext cx="0" cy="0"/>
          <a:chOff x="0" y="0"/>
          <a:chExt cx="0" cy="0"/>
        </a:xfrm>
      </p:grpSpPr>
      <p:sp>
        <p:nvSpPr>
          <p:cNvPr id="54" name="Shape 54"/>
          <p:cNvSpPr/>
          <p:nvPr/>
        </p:nvSpPr>
        <p:spPr>
          <a:xfrm flipH="1">
            <a:off x="-7126" y="0"/>
            <a:ext cx="2750325" cy="5143500"/>
          </a:xfrm>
          <a:prstGeom prst="rect">
            <a:avLst/>
          </a:prstGeom>
          <a:solidFill>
            <a:srgbClr val="FFFFFF"/>
          </a:solidFill>
          <a:ln>
            <a:noFill/>
          </a:ln>
        </p:spPr>
        <p:txBody>
          <a:bodyPr lIns="91425" tIns="91425" rIns="91425" bIns="91425" anchor="ctr" anchorCtr="0">
            <a:noAutofit/>
          </a:bodyPr>
          <a:lstStyle/>
          <a:p>
            <a:endParaRPr dirty="0">
              <a:solidFill>
                <a:prstClr val="black"/>
              </a:solidFill>
            </a:endParaRPr>
          </a:p>
        </p:txBody>
      </p:sp>
    </p:spTree>
    <p:extLst>
      <p:ext uri="{BB962C8B-B14F-4D97-AF65-F5344CB8AC3E}">
        <p14:creationId xmlns:p14="http://schemas.microsoft.com/office/powerpoint/2010/main" val="3384037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Title + 1 column">
    <p:spTree>
      <p:nvGrpSpPr>
        <p:cNvPr id="1" name="Shape 32"/>
        <p:cNvGrpSpPr/>
        <p:nvPr/>
      </p:nvGrpSpPr>
      <p:grpSpPr>
        <a:xfrm>
          <a:off x="0" y="0"/>
          <a:ext cx="0" cy="0"/>
          <a:chOff x="0" y="0"/>
          <a:chExt cx="0" cy="0"/>
        </a:xfrm>
      </p:grpSpPr>
      <p:sp>
        <p:nvSpPr>
          <p:cNvPr id="8" name="Rectangle 7"/>
          <p:cNvSpPr/>
          <p:nvPr userDrawn="1"/>
        </p:nvSpPr>
        <p:spPr>
          <a:xfrm>
            <a:off x="0" y="0"/>
            <a:ext cx="9144000" cy="5143500"/>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Rectangle 6"/>
          <p:cNvSpPr/>
          <p:nvPr userDrawn="1"/>
        </p:nvSpPr>
        <p:spPr>
          <a:xfrm>
            <a:off x="0" y="0"/>
            <a:ext cx="9144000" cy="5143500"/>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34" name="Shape 34"/>
          <p:cNvSpPr/>
          <p:nvPr/>
        </p:nvSpPr>
        <p:spPr>
          <a:xfrm>
            <a:off x="2743201" y="0"/>
            <a:ext cx="6400874" cy="5143500"/>
          </a:xfrm>
          <a:prstGeom prst="rect">
            <a:avLst/>
          </a:prstGeom>
          <a:solidFill>
            <a:srgbClr val="FFFFFF"/>
          </a:solidFill>
          <a:ln>
            <a:noFill/>
          </a:ln>
        </p:spPr>
        <p:txBody>
          <a:bodyPr lIns="91425" tIns="91425" rIns="91425" bIns="91425" anchor="ctr" anchorCtr="0">
            <a:noAutofit/>
          </a:bodyPr>
          <a:lstStyle/>
          <a:p>
            <a:endParaRPr dirty="0">
              <a:solidFill>
                <a:prstClr val="black"/>
              </a:solidFill>
            </a:endParaRPr>
          </a:p>
        </p:txBody>
      </p:sp>
      <p:sp>
        <p:nvSpPr>
          <p:cNvPr id="35" name="Shape 35"/>
          <p:cNvSpPr txBox="1">
            <a:spLocks noGrp="1"/>
          </p:cNvSpPr>
          <p:nvPr>
            <p:ph type="title"/>
          </p:nvPr>
        </p:nvSpPr>
        <p:spPr>
          <a:xfrm>
            <a:off x="234450" y="575500"/>
            <a:ext cx="2046300" cy="39810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6" name="Shape 36"/>
          <p:cNvSpPr txBox="1">
            <a:spLocks noGrp="1"/>
          </p:cNvSpPr>
          <p:nvPr>
            <p:ph type="body" idx="1"/>
          </p:nvPr>
        </p:nvSpPr>
        <p:spPr>
          <a:xfrm>
            <a:off x="3090625" y="575500"/>
            <a:ext cx="5596200" cy="39810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7" name="Shape 37"/>
          <p:cNvSpPr txBox="1">
            <a:spLocks noGrp="1"/>
          </p:cNvSpPr>
          <p:nvPr>
            <p:ph type="sldNum" idx="12"/>
          </p:nvPr>
        </p:nvSpPr>
        <p:spPr>
          <a:xfrm>
            <a:off x="8556783" y="4749850"/>
            <a:ext cx="548700" cy="393600"/>
          </a:xfrm>
          <a:prstGeom prst="rect">
            <a:avLst/>
          </a:prstGeom>
        </p:spPr>
        <p:txBody>
          <a:bodyPr lIns="91425" tIns="91425" rIns="91425" bIns="91425" anchor="ctr" anchorCtr="0">
            <a:noAutofit/>
          </a:bodyPr>
          <a:lstStyle/>
          <a:p>
            <a:fld id="{00000000-1234-1234-1234-123412341234}" type="slidenum">
              <a:rPr lang="en">
                <a:solidFill>
                  <a:prstClr val="black">
                    <a:tint val="75000"/>
                  </a:prstClr>
                </a:solidFill>
              </a:rPr>
              <a:pPr/>
              <a:t>‹#›</a:t>
            </a:fld>
            <a:endParaRPr lang="en">
              <a:solidFill>
                <a:prstClr val="black">
                  <a:tint val="75000"/>
                </a:prstClr>
              </a:solidFill>
            </a:endParaRPr>
          </a:p>
        </p:txBody>
      </p:sp>
    </p:spTree>
    <p:extLst>
      <p:ext uri="{BB962C8B-B14F-4D97-AF65-F5344CB8AC3E}">
        <p14:creationId xmlns:p14="http://schemas.microsoft.com/office/powerpoint/2010/main" val="877068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Title + 2 columns with intro text">
    <p:spTree>
      <p:nvGrpSpPr>
        <p:cNvPr id="1" name="Shape 45"/>
        <p:cNvGrpSpPr/>
        <p:nvPr/>
      </p:nvGrpSpPr>
      <p:grpSpPr>
        <a:xfrm>
          <a:off x="0" y="0"/>
          <a:ext cx="0" cy="0"/>
          <a:chOff x="0" y="0"/>
          <a:chExt cx="0" cy="0"/>
        </a:xfrm>
      </p:grpSpPr>
      <p:sp>
        <p:nvSpPr>
          <p:cNvPr id="46" name="Shape 46"/>
          <p:cNvSpPr/>
          <p:nvPr/>
        </p:nvSpPr>
        <p:spPr>
          <a:xfrm flipH="1">
            <a:off x="2472375" y="0"/>
            <a:ext cx="113100" cy="5143500"/>
          </a:xfrm>
          <a:prstGeom prst="rect">
            <a:avLst/>
          </a:prstGeom>
          <a:gradFill>
            <a:gsLst>
              <a:gs pos="0">
                <a:srgbClr val="000014">
                  <a:alpha val="20000"/>
                </a:srgbClr>
              </a:gs>
              <a:gs pos="100000">
                <a:srgbClr val="000014">
                  <a:alpha val="0"/>
                </a:srgbClr>
              </a:gs>
            </a:gsLst>
            <a:lin ang="0" scaled="0"/>
          </a:gradFill>
          <a:ln>
            <a:noFill/>
          </a:ln>
        </p:spPr>
        <p:txBody>
          <a:bodyPr lIns="91425" tIns="45700" rIns="91425" bIns="45700" anchor="ctr" anchorCtr="0">
            <a:noAutofit/>
          </a:bodyPr>
          <a:lstStyle/>
          <a:p>
            <a:pPr algn="ctr"/>
            <a:endParaRPr dirty="0">
              <a:solidFill>
                <a:srgbClr val="FFFFFF"/>
              </a:solidFill>
              <a:ea typeface="Calibri"/>
              <a:cs typeface="Calibri"/>
              <a:sym typeface="Calibri"/>
            </a:endParaRPr>
          </a:p>
        </p:txBody>
      </p:sp>
      <p:sp>
        <p:nvSpPr>
          <p:cNvPr id="47" name="Shape 47"/>
          <p:cNvSpPr/>
          <p:nvPr/>
        </p:nvSpPr>
        <p:spPr>
          <a:xfrm>
            <a:off x="2585475" y="0"/>
            <a:ext cx="6558600" cy="5143500"/>
          </a:xfrm>
          <a:prstGeom prst="rect">
            <a:avLst/>
          </a:prstGeom>
          <a:solidFill>
            <a:srgbClr val="FFFFFF"/>
          </a:solidFill>
          <a:ln>
            <a:noFill/>
          </a:ln>
        </p:spPr>
        <p:txBody>
          <a:bodyPr lIns="91425" tIns="91425" rIns="91425" bIns="91425" anchor="ctr" anchorCtr="0">
            <a:noAutofit/>
          </a:bodyPr>
          <a:lstStyle/>
          <a:p>
            <a:endParaRPr dirty="0">
              <a:solidFill>
                <a:prstClr val="black"/>
              </a:solidFill>
            </a:endParaRPr>
          </a:p>
        </p:txBody>
      </p:sp>
      <p:sp>
        <p:nvSpPr>
          <p:cNvPr id="48" name="Shape 48"/>
          <p:cNvSpPr txBox="1">
            <a:spLocks noGrp="1"/>
          </p:cNvSpPr>
          <p:nvPr>
            <p:ph type="title"/>
          </p:nvPr>
        </p:nvSpPr>
        <p:spPr>
          <a:xfrm>
            <a:off x="234450" y="575500"/>
            <a:ext cx="2046300" cy="3981000"/>
          </a:xfrm>
          <a:prstGeom prst="rect">
            <a:avLst/>
          </a:prstGeom>
        </p:spPr>
        <p:txBody>
          <a:bodyPr lIns="91425" tIns="91425" rIns="91425" bIns="91425" anchor="t" anchorCtr="0"/>
          <a:lstStyle>
            <a:lvl1pPr lvl="0" rtl="0">
              <a:spcBef>
                <a:spcPts val="0"/>
              </a:spcBef>
              <a:defRPr/>
            </a:lvl1pPr>
            <a:lvl2pPr lvl="1" rtl="0">
              <a:spcBef>
                <a:spcPts val="0"/>
              </a:spcBef>
              <a:defRPr/>
            </a:lvl2pPr>
            <a:lvl3pPr lvl="2" rtl="0">
              <a:spcBef>
                <a:spcPts val="0"/>
              </a:spcBef>
              <a:defRPr/>
            </a:lvl3pPr>
            <a:lvl4pPr lvl="3" rtl="0">
              <a:spcBef>
                <a:spcPts val="0"/>
              </a:spcBef>
              <a:defRPr/>
            </a:lvl4pPr>
            <a:lvl5pPr lvl="4" rtl="0">
              <a:spcBef>
                <a:spcPts val="0"/>
              </a:spcBef>
              <a:defRPr/>
            </a:lvl5pPr>
            <a:lvl6pPr lvl="5" rtl="0">
              <a:spcBef>
                <a:spcPts val="0"/>
              </a:spcBef>
              <a:defRPr/>
            </a:lvl6pPr>
            <a:lvl7pPr lvl="6" rtl="0">
              <a:spcBef>
                <a:spcPts val="0"/>
              </a:spcBef>
              <a:defRPr/>
            </a:lvl7pPr>
            <a:lvl8pPr lvl="7" rtl="0">
              <a:spcBef>
                <a:spcPts val="0"/>
              </a:spcBef>
              <a:defRPr/>
            </a:lvl8pPr>
            <a:lvl9pPr lvl="8" rtl="0">
              <a:spcBef>
                <a:spcPts val="0"/>
              </a:spcBef>
              <a:defRPr/>
            </a:lvl9pPr>
          </a:lstStyle>
          <a:p>
            <a:endParaRPr/>
          </a:p>
        </p:txBody>
      </p:sp>
      <p:sp>
        <p:nvSpPr>
          <p:cNvPr id="49" name="Shape 49"/>
          <p:cNvSpPr txBox="1">
            <a:spLocks noGrp="1"/>
          </p:cNvSpPr>
          <p:nvPr>
            <p:ph type="body" idx="1"/>
          </p:nvPr>
        </p:nvSpPr>
        <p:spPr>
          <a:xfrm>
            <a:off x="3090625" y="575500"/>
            <a:ext cx="5596200" cy="1207800"/>
          </a:xfrm>
          <a:prstGeom prst="rect">
            <a:avLst/>
          </a:prstGeom>
        </p:spPr>
        <p:txBody>
          <a:bodyPr lIns="91425" tIns="91425" rIns="91425" bIns="91425" anchor="t" anchorCtr="0"/>
          <a:lstStyle>
            <a:lvl1pPr lvl="0" rtl="0">
              <a:spcBef>
                <a:spcPts val="0"/>
              </a:spcBef>
              <a:buClr>
                <a:srgbClr val="F67031"/>
              </a:buClr>
              <a:buSzPct val="100000"/>
              <a:buFont typeface="Georgia"/>
              <a:defRPr sz="1600" i="1">
                <a:solidFill>
                  <a:srgbClr val="F67031"/>
                </a:solidFill>
                <a:latin typeface="Georgia"/>
                <a:ea typeface="Georgia"/>
                <a:cs typeface="Georgia"/>
                <a:sym typeface="Georgia"/>
              </a:defRPr>
            </a:lvl1pPr>
            <a:lvl2pPr lvl="1" rtl="0">
              <a:spcBef>
                <a:spcPts val="0"/>
              </a:spcBef>
              <a:buClr>
                <a:srgbClr val="F67031"/>
              </a:buClr>
              <a:buSzPct val="100000"/>
              <a:buFont typeface="Georgia"/>
              <a:defRPr sz="1600" i="1">
                <a:solidFill>
                  <a:srgbClr val="F67031"/>
                </a:solidFill>
                <a:latin typeface="Georgia"/>
                <a:ea typeface="Georgia"/>
                <a:cs typeface="Georgia"/>
                <a:sym typeface="Georgia"/>
              </a:defRPr>
            </a:lvl2pPr>
            <a:lvl3pPr lvl="2" rtl="0">
              <a:spcBef>
                <a:spcPts val="0"/>
              </a:spcBef>
              <a:buClr>
                <a:srgbClr val="F67031"/>
              </a:buClr>
              <a:buSzPct val="100000"/>
              <a:buFont typeface="Georgia"/>
              <a:defRPr sz="1600" i="1">
                <a:solidFill>
                  <a:srgbClr val="F67031"/>
                </a:solidFill>
                <a:latin typeface="Georgia"/>
                <a:ea typeface="Georgia"/>
                <a:cs typeface="Georgia"/>
                <a:sym typeface="Georgia"/>
              </a:defRPr>
            </a:lvl3pPr>
            <a:lvl4pPr lvl="3" rtl="0">
              <a:spcBef>
                <a:spcPts val="0"/>
              </a:spcBef>
              <a:buClr>
                <a:srgbClr val="F67031"/>
              </a:buClr>
              <a:buSzPct val="100000"/>
              <a:buFont typeface="Georgia"/>
              <a:defRPr sz="1600" i="1">
                <a:solidFill>
                  <a:srgbClr val="F67031"/>
                </a:solidFill>
                <a:latin typeface="Georgia"/>
                <a:ea typeface="Georgia"/>
                <a:cs typeface="Georgia"/>
                <a:sym typeface="Georgia"/>
              </a:defRPr>
            </a:lvl4pPr>
            <a:lvl5pPr lvl="4" rtl="0">
              <a:spcBef>
                <a:spcPts val="0"/>
              </a:spcBef>
              <a:buClr>
                <a:srgbClr val="F67031"/>
              </a:buClr>
              <a:buSzPct val="100000"/>
              <a:buFont typeface="Georgia"/>
              <a:defRPr sz="1600" i="1">
                <a:solidFill>
                  <a:srgbClr val="F67031"/>
                </a:solidFill>
                <a:latin typeface="Georgia"/>
                <a:ea typeface="Georgia"/>
                <a:cs typeface="Georgia"/>
                <a:sym typeface="Georgia"/>
              </a:defRPr>
            </a:lvl5pPr>
            <a:lvl6pPr lvl="5" rtl="0">
              <a:spcBef>
                <a:spcPts val="0"/>
              </a:spcBef>
              <a:buClr>
                <a:srgbClr val="F67031"/>
              </a:buClr>
              <a:buSzPct val="100000"/>
              <a:buFont typeface="Georgia"/>
              <a:defRPr sz="1600" i="1">
                <a:solidFill>
                  <a:srgbClr val="F67031"/>
                </a:solidFill>
                <a:latin typeface="Georgia"/>
                <a:ea typeface="Georgia"/>
                <a:cs typeface="Georgia"/>
                <a:sym typeface="Georgia"/>
              </a:defRPr>
            </a:lvl6pPr>
            <a:lvl7pPr lvl="6" rtl="0">
              <a:spcBef>
                <a:spcPts val="0"/>
              </a:spcBef>
              <a:buClr>
                <a:srgbClr val="F67031"/>
              </a:buClr>
              <a:buSzPct val="100000"/>
              <a:buFont typeface="Georgia"/>
              <a:defRPr sz="1600" i="1">
                <a:solidFill>
                  <a:srgbClr val="F67031"/>
                </a:solidFill>
                <a:latin typeface="Georgia"/>
                <a:ea typeface="Georgia"/>
                <a:cs typeface="Georgia"/>
                <a:sym typeface="Georgia"/>
              </a:defRPr>
            </a:lvl7pPr>
            <a:lvl8pPr lvl="7" rtl="0">
              <a:spcBef>
                <a:spcPts val="0"/>
              </a:spcBef>
              <a:buClr>
                <a:srgbClr val="F67031"/>
              </a:buClr>
              <a:buSzPct val="100000"/>
              <a:buFont typeface="Georgia"/>
              <a:defRPr sz="1600" i="1">
                <a:solidFill>
                  <a:srgbClr val="F67031"/>
                </a:solidFill>
                <a:latin typeface="Georgia"/>
                <a:ea typeface="Georgia"/>
                <a:cs typeface="Georgia"/>
                <a:sym typeface="Georgia"/>
              </a:defRPr>
            </a:lvl8pPr>
            <a:lvl9pPr lvl="8" rtl="0">
              <a:spcBef>
                <a:spcPts val="0"/>
              </a:spcBef>
              <a:buClr>
                <a:srgbClr val="F67031"/>
              </a:buClr>
              <a:buSzPct val="100000"/>
              <a:buFont typeface="Georgia"/>
              <a:defRPr sz="1600" i="1">
                <a:solidFill>
                  <a:srgbClr val="F67031"/>
                </a:solidFill>
                <a:latin typeface="Georgia"/>
                <a:ea typeface="Georgia"/>
                <a:cs typeface="Georgia"/>
                <a:sym typeface="Georgia"/>
              </a:defRPr>
            </a:lvl9pPr>
          </a:lstStyle>
          <a:p>
            <a:endParaRPr/>
          </a:p>
        </p:txBody>
      </p:sp>
      <p:sp>
        <p:nvSpPr>
          <p:cNvPr id="50" name="Shape 50"/>
          <p:cNvSpPr txBox="1">
            <a:spLocks noGrp="1"/>
          </p:cNvSpPr>
          <p:nvPr>
            <p:ph type="sldNum" idx="12"/>
          </p:nvPr>
        </p:nvSpPr>
        <p:spPr>
          <a:xfrm>
            <a:off x="8556783" y="4749850"/>
            <a:ext cx="548700" cy="393600"/>
          </a:xfrm>
          <a:prstGeom prst="rect">
            <a:avLst/>
          </a:prstGeom>
        </p:spPr>
        <p:txBody>
          <a:bodyPr lIns="91425" tIns="91425" rIns="91425" bIns="91425" anchor="ctr" anchorCtr="0">
            <a:noAutofit/>
          </a:bodyPr>
          <a:lstStyle/>
          <a:p>
            <a:fld id="{00000000-1234-1234-1234-123412341234}" type="slidenum">
              <a:rPr lang="en">
                <a:solidFill>
                  <a:prstClr val="black">
                    <a:tint val="75000"/>
                  </a:prstClr>
                </a:solidFill>
              </a:rPr>
              <a:pPr/>
              <a:t>‹#›</a:t>
            </a:fld>
            <a:endParaRPr lang="en">
              <a:solidFill>
                <a:prstClr val="black">
                  <a:tint val="75000"/>
                </a:prstClr>
              </a:solidFill>
            </a:endParaRPr>
          </a:p>
        </p:txBody>
      </p:sp>
      <p:sp>
        <p:nvSpPr>
          <p:cNvPr id="51" name="Shape 51"/>
          <p:cNvSpPr txBox="1">
            <a:spLocks noGrp="1"/>
          </p:cNvSpPr>
          <p:nvPr>
            <p:ph type="body" idx="2"/>
          </p:nvPr>
        </p:nvSpPr>
        <p:spPr>
          <a:xfrm>
            <a:off x="3090625" y="2004325"/>
            <a:ext cx="2727000" cy="2552100"/>
          </a:xfrm>
          <a:prstGeom prst="rect">
            <a:avLst/>
          </a:prstGeom>
        </p:spPr>
        <p:txBody>
          <a:bodyPr lIns="91425" tIns="91425" rIns="91425" bIns="91425" anchor="t" anchorCtr="0"/>
          <a:lstStyle>
            <a:lvl1pPr lvl="0" rtl="0">
              <a:spcBef>
                <a:spcPts val="0"/>
              </a:spcBef>
              <a:buSzPct val="100000"/>
              <a:defRPr sz="1100"/>
            </a:lvl1pPr>
            <a:lvl2pPr lvl="1" rtl="0">
              <a:spcBef>
                <a:spcPts val="0"/>
              </a:spcBef>
              <a:buSzPct val="100000"/>
              <a:defRPr sz="1100"/>
            </a:lvl2pPr>
            <a:lvl3pPr lvl="2" rtl="0">
              <a:spcBef>
                <a:spcPts val="0"/>
              </a:spcBef>
              <a:buSzPct val="100000"/>
              <a:defRPr sz="1100"/>
            </a:lvl3pPr>
            <a:lvl4pPr lvl="3" rtl="0">
              <a:spcBef>
                <a:spcPts val="0"/>
              </a:spcBef>
              <a:buSzPct val="100000"/>
              <a:defRPr sz="1100"/>
            </a:lvl4pPr>
            <a:lvl5pPr lvl="4" rtl="0">
              <a:spcBef>
                <a:spcPts val="0"/>
              </a:spcBef>
              <a:buSzPct val="100000"/>
              <a:defRPr sz="1100"/>
            </a:lvl5pPr>
            <a:lvl6pPr lvl="5" rtl="0">
              <a:spcBef>
                <a:spcPts val="0"/>
              </a:spcBef>
              <a:buSzPct val="100000"/>
              <a:defRPr sz="1100"/>
            </a:lvl6pPr>
            <a:lvl7pPr lvl="6" rtl="0">
              <a:spcBef>
                <a:spcPts val="0"/>
              </a:spcBef>
              <a:buSzPct val="100000"/>
              <a:defRPr sz="1100"/>
            </a:lvl7pPr>
            <a:lvl8pPr lvl="7" rtl="0">
              <a:spcBef>
                <a:spcPts val="0"/>
              </a:spcBef>
              <a:buSzPct val="100000"/>
              <a:defRPr sz="1100"/>
            </a:lvl8pPr>
            <a:lvl9pPr lvl="8" rtl="0">
              <a:spcBef>
                <a:spcPts val="0"/>
              </a:spcBef>
              <a:buSzPct val="100000"/>
              <a:defRPr sz="1100"/>
            </a:lvl9pPr>
          </a:lstStyle>
          <a:p>
            <a:endParaRPr/>
          </a:p>
        </p:txBody>
      </p:sp>
      <p:sp>
        <p:nvSpPr>
          <p:cNvPr id="52" name="Shape 52"/>
          <p:cNvSpPr txBox="1">
            <a:spLocks noGrp="1"/>
          </p:cNvSpPr>
          <p:nvPr>
            <p:ph type="body" idx="3"/>
          </p:nvPr>
        </p:nvSpPr>
        <p:spPr>
          <a:xfrm>
            <a:off x="5959744" y="2004325"/>
            <a:ext cx="2727000" cy="2552100"/>
          </a:xfrm>
          <a:prstGeom prst="rect">
            <a:avLst/>
          </a:prstGeom>
        </p:spPr>
        <p:txBody>
          <a:bodyPr lIns="91425" tIns="91425" rIns="91425" bIns="91425" anchor="t" anchorCtr="0"/>
          <a:lstStyle>
            <a:lvl1pPr lvl="0" rtl="0">
              <a:spcBef>
                <a:spcPts val="0"/>
              </a:spcBef>
              <a:buSzPct val="100000"/>
              <a:defRPr sz="1100"/>
            </a:lvl1pPr>
            <a:lvl2pPr lvl="1" rtl="0">
              <a:spcBef>
                <a:spcPts val="0"/>
              </a:spcBef>
              <a:buSzPct val="100000"/>
              <a:defRPr sz="1100"/>
            </a:lvl2pPr>
            <a:lvl3pPr lvl="2" rtl="0">
              <a:spcBef>
                <a:spcPts val="0"/>
              </a:spcBef>
              <a:buSzPct val="100000"/>
              <a:defRPr sz="1100"/>
            </a:lvl3pPr>
            <a:lvl4pPr lvl="3" rtl="0">
              <a:spcBef>
                <a:spcPts val="0"/>
              </a:spcBef>
              <a:buSzPct val="100000"/>
              <a:defRPr sz="1100"/>
            </a:lvl4pPr>
            <a:lvl5pPr lvl="4" rtl="0">
              <a:spcBef>
                <a:spcPts val="0"/>
              </a:spcBef>
              <a:buSzPct val="100000"/>
              <a:defRPr sz="1100"/>
            </a:lvl5pPr>
            <a:lvl6pPr lvl="5" rtl="0">
              <a:spcBef>
                <a:spcPts val="0"/>
              </a:spcBef>
              <a:buSzPct val="100000"/>
              <a:defRPr sz="1100"/>
            </a:lvl6pPr>
            <a:lvl7pPr lvl="6" rtl="0">
              <a:spcBef>
                <a:spcPts val="0"/>
              </a:spcBef>
              <a:buSzPct val="100000"/>
              <a:defRPr sz="1100"/>
            </a:lvl7pPr>
            <a:lvl8pPr lvl="7" rtl="0">
              <a:spcBef>
                <a:spcPts val="0"/>
              </a:spcBef>
              <a:buSzPct val="100000"/>
              <a:defRPr sz="1100"/>
            </a:lvl8pPr>
            <a:lvl9pPr lvl="8" rtl="0">
              <a:spcBef>
                <a:spcPts val="0"/>
              </a:spcBef>
              <a:buSzPct val="100000"/>
              <a:defRPr sz="1100"/>
            </a:lvl9pPr>
          </a:lstStyle>
          <a:p>
            <a:endParaRPr/>
          </a:p>
        </p:txBody>
      </p:sp>
    </p:spTree>
    <p:extLst>
      <p:ext uri="{BB962C8B-B14F-4D97-AF65-F5344CB8AC3E}">
        <p14:creationId xmlns:p14="http://schemas.microsoft.com/office/powerpoint/2010/main" val="42388220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A2FA433-2DCE-470C-9465-98D3E96A6582}" type="datetime1">
              <a:rPr lang="en-US" smtClean="0"/>
              <a:t>2/12/2020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F6AE028-0B67-4BE6-8617-910594138DE0}" type="slidenum">
              <a:rPr lang="en-US" smtClean="0"/>
              <a:t>‹#›</a:t>
            </a:fld>
            <a:endParaRPr lang="en-US" dirty="0"/>
          </a:p>
        </p:txBody>
      </p:sp>
    </p:spTree>
    <p:extLst>
      <p:ext uri="{BB962C8B-B14F-4D97-AF65-F5344CB8AC3E}">
        <p14:creationId xmlns:p14="http://schemas.microsoft.com/office/powerpoint/2010/main" val="2068281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222C33-1053-4A1A-9A7A-4ACF31A70A51}" type="datetime1">
              <a:rPr lang="en-US" smtClean="0"/>
              <a:t>2/12/2020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F6AE028-0B67-4BE6-8617-910594138DE0}" type="slidenum">
              <a:rPr lang="en-US" smtClean="0"/>
              <a:t>‹#›</a:t>
            </a:fld>
            <a:endParaRPr lang="en-US" dirty="0"/>
          </a:p>
        </p:txBody>
      </p:sp>
    </p:spTree>
    <p:extLst>
      <p:ext uri="{BB962C8B-B14F-4D97-AF65-F5344CB8AC3E}">
        <p14:creationId xmlns:p14="http://schemas.microsoft.com/office/powerpoint/2010/main" val="1412285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103E017-23BE-46D7-BA1E-20C0D83D7B72}" type="datetime1">
              <a:rPr lang="en-US" smtClean="0"/>
              <a:t>2/12/2020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F6AE028-0B67-4BE6-8617-910594138DE0}" type="slidenum">
              <a:rPr lang="en-US" smtClean="0"/>
              <a:t>‹#›</a:t>
            </a:fld>
            <a:endParaRPr lang="en-US" dirty="0"/>
          </a:p>
        </p:txBody>
      </p:sp>
    </p:spTree>
    <p:extLst>
      <p:ext uri="{BB962C8B-B14F-4D97-AF65-F5344CB8AC3E}">
        <p14:creationId xmlns:p14="http://schemas.microsoft.com/office/powerpoint/2010/main" val="41911571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A3EB3D-BF2E-4C69-B8BC-D18283E52223}" type="datetime1">
              <a:rPr lang="en-US" smtClean="0"/>
              <a:t>2/12/2020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F6AE028-0B67-4BE6-8617-910594138DE0}" type="slidenum">
              <a:rPr lang="en-US" smtClean="0"/>
              <a:t>‹#›</a:t>
            </a:fld>
            <a:endParaRPr lang="en-US" dirty="0"/>
          </a:p>
        </p:txBody>
      </p:sp>
    </p:spTree>
    <p:extLst>
      <p:ext uri="{BB962C8B-B14F-4D97-AF65-F5344CB8AC3E}">
        <p14:creationId xmlns:p14="http://schemas.microsoft.com/office/powerpoint/2010/main" val="17180921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F5AD5E6-469A-482E-BF13-75ADD730042A}" type="datetime1">
              <a:rPr lang="en-US" smtClean="0"/>
              <a:t>2/12/2020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F6AE028-0B67-4BE6-8617-910594138DE0}" type="slidenum">
              <a:rPr lang="en-US" smtClean="0"/>
              <a:t>‹#›</a:t>
            </a:fld>
            <a:endParaRPr lang="en-US" dirty="0"/>
          </a:p>
        </p:txBody>
      </p:sp>
    </p:spTree>
    <p:extLst>
      <p:ext uri="{BB962C8B-B14F-4D97-AF65-F5344CB8AC3E}">
        <p14:creationId xmlns:p14="http://schemas.microsoft.com/office/powerpoint/2010/main" val="41303207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601859D-7E03-4D6F-9D51-5A63A35083C2}" type="datetime1">
              <a:rPr lang="en-US" smtClean="0"/>
              <a:t>2/12/2020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F6AE028-0B67-4BE6-8617-910594138DE0}" type="slidenum">
              <a:rPr lang="en-US" smtClean="0"/>
              <a:t>‹#›</a:t>
            </a:fld>
            <a:endParaRPr lang="en-US" dirty="0"/>
          </a:p>
        </p:txBody>
      </p:sp>
    </p:spTree>
    <p:extLst>
      <p:ext uri="{BB962C8B-B14F-4D97-AF65-F5344CB8AC3E}">
        <p14:creationId xmlns:p14="http://schemas.microsoft.com/office/powerpoint/2010/main" val="5438219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theme" Target="../theme/theme2.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11D8159-E745-47E2-9FF1-28C75224E3B6}" type="datetime1">
              <a:rPr lang="en-US" smtClean="0"/>
              <a:t>2/12/2020</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5F6AE028-0B67-4BE6-8617-910594138DE0}" type="slidenum">
              <a:rPr lang="en-US" smtClean="0"/>
              <a:t>‹#›</a:t>
            </a:fld>
            <a:endParaRPr lang="en-US" dirty="0"/>
          </a:p>
        </p:txBody>
      </p:sp>
    </p:spTree>
    <p:extLst>
      <p:ext uri="{BB962C8B-B14F-4D97-AF65-F5344CB8AC3E}">
        <p14:creationId xmlns:p14="http://schemas.microsoft.com/office/powerpoint/2010/main" val="25386589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80" r:id="rId13"/>
    <p:sldLayoutId id="2147483681" r:id="rId14"/>
    <p:sldLayoutId id="2147483682" r:id="rId15"/>
    <p:sldLayoutId id="2147483683" r:id="rId16"/>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4B9DB21B-DB21-4175-8BE1-E336085ACFE2}" type="datetime1">
              <a:rPr lang="en-US" smtClean="0">
                <a:solidFill>
                  <a:prstClr val="black">
                    <a:tint val="75000"/>
                  </a:prstClr>
                </a:solidFill>
              </a:rPr>
              <a:t>2/12/2020</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7DE76802-5A8C-44B2-8503-1479F75E8033}"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6333736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17.e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package" Target="../embeddings/Microsoft_Word_Document1.docx"/><Relationship Id="rId5" Type="http://schemas.openxmlformats.org/officeDocument/2006/relationships/oleObject" Target="../embeddings/oleObject1.bin"/><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7" Type="http://schemas.openxmlformats.org/officeDocument/2006/relationships/image" Target="../media/image19.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package" Target="../embeddings/Microsoft_Word_Document2.docx"/><Relationship Id="rId5" Type="http://schemas.openxmlformats.org/officeDocument/2006/relationships/oleObject" Target="../embeddings/oleObject2.bin"/><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32.tiff"/></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6.tiff"/><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35.tiff"/><Relationship Id="rId5" Type="http://schemas.openxmlformats.org/officeDocument/2006/relationships/image" Target="../media/image34.tiff"/><Relationship Id="rId4" Type="http://schemas.openxmlformats.org/officeDocument/2006/relationships/image" Target="../media/image33.JP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37.jpe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3.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4.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4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52.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3.xml"/><Relationship Id="rId1" Type="http://schemas.openxmlformats.org/officeDocument/2006/relationships/slideLayout" Target="../slideLayouts/slideLayout16.xml"/><Relationship Id="rId4" Type="http://schemas.openxmlformats.org/officeDocument/2006/relationships/image" Target="../media/image43.jpg"/></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2"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80" cy="5143500"/>
          </a:xfrm>
          <a:prstGeom prst="rect">
            <a:avLst/>
          </a:prstGeom>
        </p:spPr>
      </p:pic>
      <p:sp>
        <p:nvSpPr>
          <p:cNvPr id="7" name="TextBox 6"/>
          <p:cNvSpPr txBox="1"/>
          <p:nvPr/>
        </p:nvSpPr>
        <p:spPr>
          <a:xfrm>
            <a:off x="228602" y="244682"/>
            <a:ext cx="8686799" cy="1169551"/>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7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Town hall meeting</a:t>
            </a:r>
          </a:p>
        </p:txBody>
      </p:sp>
      <p:sp>
        <p:nvSpPr>
          <p:cNvPr id="9" name="TextBox 8"/>
          <p:cNvSpPr txBox="1"/>
          <p:nvPr/>
        </p:nvSpPr>
        <p:spPr>
          <a:xfrm>
            <a:off x="3810000" y="1414232"/>
            <a:ext cx="4724400" cy="707886"/>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4000" b="1" cap="all" dirty="0" smtClean="0">
                <a:ln w="0"/>
                <a:solidFill>
                  <a:srgbClr val="B31621"/>
                </a:solidFill>
                <a:effectLst>
                  <a:reflection blurRad="12700" stA="50000" endPos="50000" dist="5000" dir="5400000" sy="-100000" rotWithShape="0"/>
                </a:effectLst>
              </a:rPr>
              <a:t>November 1-3, 2019</a:t>
            </a: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56728" y="1885951"/>
            <a:ext cx="2567473" cy="3110593"/>
          </a:xfrm>
          <a:prstGeom prst="rect">
            <a:avLst/>
          </a:prstGeom>
        </p:spPr>
      </p:pic>
      <p:sp>
        <p:nvSpPr>
          <p:cNvPr id="8" name="TextBox 7"/>
          <p:cNvSpPr txBox="1"/>
          <p:nvPr/>
        </p:nvSpPr>
        <p:spPr>
          <a:xfrm>
            <a:off x="4953000" y="2122118"/>
            <a:ext cx="2743200" cy="1107996"/>
          </a:xfrm>
          <a:prstGeom prst="rect">
            <a:avLst/>
          </a:prstGeom>
          <a:noFill/>
        </p:spPr>
        <p:txBody>
          <a:bodyPr wrap="square" rtlCol="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66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RECAP</a:t>
            </a:r>
          </a:p>
        </p:txBody>
      </p:sp>
      <p:sp>
        <p:nvSpPr>
          <p:cNvPr id="2" name="Slide Number Placeholder 1"/>
          <p:cNvSpPr>
            <a:spLocks noGrp="1"/>
          </p:cNvSpPr>
          <p:nvPr>
            <p:ph type="sldNum" sz="quarter" idx="12"/>
          </p:nvPr>
        </p:nvSpPr>
        <p:spPr/>
        <p:txBody>
          <a:bodyPr/>
          <a:lstStyle/>
          <a:p>
            <a:fld id="{5F6AE028-0B67-4BE6-8617-910594138DE0}" type="slidenum">
              <a:rPr lang="en-US" smtClean="0"/>
              <a:t>1</a:t>
            </a:fld>
            <a:endParaRPr lang="en-US" dirty="0"/>
          </a:p>
        </p:txBody>
      </p:sp>
    </p:spTree>
    <p:extLst>
      <p:ext uri="{BB962C8B-B14F-4D97-AF65-F5344CB8AC3E}">
        <p14:creationId xmlns:p14="http://schemas.microsoft.com/office/powerpoint/2010/main" val="26823014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
        <p:nvSpPr>
          <p:cNvPr id="2" name="Title 1">
            <a:extLst>
              <a:ext uri="{FF2B5EF4-FFF2-40B4-BE49-F238E27FC236}">
                <a16:creationId xmlns:a16="http://schemas.microsoft.com/office/drawing/2014/main" xmlns="" id="{9D26025F-2D28-4060-B379-34530526096A}"/>
              </a:ext>
            </a:extLst>
          </p:cNvPr>
          <p:cNvSpPr>
            <a:spLocks noGrp="1"/>
          </p:cNvSpPr>
          <p:nvPr>
            <p:ph type="title"/>
          </p:nvPr>
        </p:nvSpPr>
        <p:spPr>
          <a:xfrm>
            <a:off x="1411735" y="432340"/>
            <a:ext cx="7886700" cy="664940"/>
          </a:xfrm>
        </p:spPr>
        <p:txBody>
          <a:bodyPr>
            <a:normAutofit/>
          </a:bodyPr>
          <a:lstStyle/>
          <a:p>
            <a:pPr algn="l"/>
            <a:r>
              <a:rPr lang="en-US" sz="3000" b="1" dirty="0">
                <a:solidFill>
                  <a:srgbClr val="375EAB"/>
                </a:solidFill>
                <a:latin typeface="+mn-lt"/>
              </a:rPr>
              <a:t>Proposed New Structure for Lodge Leadership</a:t>
            </a:r>
          </a:p>
        </p:txBody>
      </p:sp>
      <p:graphicFrame>
        <p:nvGraphicFramePr>
          <p:cNvPr id="7" name="Object 6">
            <a:extLst>
              <a:ext uri="{FF2B5EF4-FFF2-40B4-BE49-F238E27FC236}">
                <a16:creationId xmlns:a16="http://schemas.microsoft.com/office/drawing/2014/main" xmlns="" id="{2C8419D8-F1C6-493F-BBA9-5BC1D05DBC9C}"/>
              </a:ext>
            </a:extLst>
          </p:cNvPr>
          <p:cNvGraphicFramePr>
            <a:graphicFrameLocks noChangeAspect="1"/>
          </p:cNvGraphicFramePr>
          <p:nvPr>
            <p:extLst>
              <p:ext uri="{D42A27DB-BD31-4B8C-83A1-F6EECF244321}">
                <p14:modId xmlns:p14="http://schemas.microsoft.com/office/powerpoint/2010/main" val="2725707599"/>
              </p:ext>
            </p:extLst>
          </p:nvPr>
        </p:nvGraphicFramePr>
        <p:xfrm>
          <a:off x="1192213" y="1219200"/>
          <a:ext cx="7620000" cy="3311525"/>
        </p:xfrm>
        <a:graphic>
          <a:graphicData uri="http://schemas.openxmlformats.org/presentationml/2006/ole">
            <mc:AlternateContent xmlns:mc="http://schemas.openxmlformats.org/markup-compatibility/2006">
              <mc:Choice xmlns:v="urn:schemas-microsoft-com:vml" Requires="v">
                <p:oleObj spid="_x0000_s1109" name="Document" r:id="rId6" imgW="5971388" imgH="2598205" progId="Word.Document.12">
                  <p:embed/>
                </p:oleObj>
              </mc:Choice>
              <mc:Fallback>
                <p:oleObj name="Document" r:id="rId6" imgW="5971388" imgH="2598205" progId="Word.Document.12">
                  <p:embed/>
                  <p:pic>
                    <p:nvPicPr>
                      <p:cNvPr id="0" name=""/>
                      <p:cNvPicPr/>
                      <p:nvPr/>
                    </p:nvPicPr>
                    <p:blipFill>
                      <a:blip r:embed="rId7"/>
                      <a:stretch>
                        <a:fillRect/>
                      </a:stretch>
                    </p:blipFill>
                    <p:spPr>
                      <a:xfrm>
                        <a:off x="1192213" y="1219200"/>
                        <a:ext cx="7620000" cy="3311525"/>
                      </a:xfrm>
                      <a:prstGeom prst="rect">
                        <a:avLst/>
                      </a:prstGeom>
                    </p:spPr>
                  </p:pic>
                </p:oleObj>
              </mc:Fallback>
            </mc:AlternateContent>
          </a:graphicData>
        </a:graphic>
      </p:graphicFrame>
      <p:sp>
        <p:nvSpPr>
          <p:cNvPr id="3" name="Slide Number Placeholder 2"/>
          <p:cNvSpPr>
            <a:spLocks noGrp="1"/>
          </p:cNvSpPr>
          <p:nvPr>
            <p:ph type="sldNum" sz="quarter" idx="12"/>
          </p:nvPr>
        </p:nvSpPr>
        <p:spPr/>
        <p:txBody>
          <a:bodyPr/>
          <a:lstStyle/>
          <a:p>
            <a:fld id="{5F6AE028-0B67-4BE6-8617-910594138DE0}" type="slidenum">
              <a:rPr lang="en-US" smtClean="0"/>
              <a:t>10</a:t>
            </a:fld>
            <a:endParaRPr lang="en-US" dirty="0"/>
          </a:p>
        </p:txBody>
      </p:sp>
    </p:spTree>
    <p:extLst>
      <p:ext uri="{BB962C8B-B14F-4D97-AF65-F5344CB8AC3E}">
        <p14:creationId xmlns:p14="http://schemas.microsoft.com/office/powerpoint/2010/main" val="224155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graphicFrame>
        <p:nvGraphicFramePr>
          <p:cNvPr id="3" name="Object 2">
            <a:extLst>
              <a:ext uri="{FF2B5EF4-FFF2-40B4-BE49-F238E27FC236}">
                <a16:creationId xmlns:a16="http://schemas.microsoft.com/office/drawing/2014/main" xmlns="" id="{BE77B18A-0545-4813-A9E6-6929B7CB6103}"/>
              </a:ext>
            </a:extLst>
          </p:cNvPr>
          <p:cNvGraphicFramePr>
            <a:graphicFrameLocks noChangeAspect="1"/>
          </p:cNvGraphicFramePr>
          <p:nvPr>
            <p:extLst>
              <p:ext uri="{D42A27DB-BD31-4B8C-83A1-F6EECF244321}">
                <p14:modId xmlns:p14="http://schemas.microsoft.com/office/powerpoint/2010/main" val="1483122866"/>
              </p:ext>
            </p:extLst>
          </p:nvPr>
        </p:nvGraphicFramePr>
        <p:xfrm>
          <a:off x="1867233" y="1072945"/>
          <a:ext cx="6561227" cy="3799985"/>
        </p:xfrm>
        <a:graphic>
          <a:graphicData uri="http://schemas.openxmlformats.org/presentationml/2006/ole">
            <mc:AlternateContent xmlns:mc="http://schemas.openxmlformats.org/markup-compatibility/2006">
              <mc:Choice xmlns:v="urn:schemas-microsoft-com:vml" Requires="v">
                <p:oleObj spid="_x0000_s2134" name="Document" r:id="rId6" imgW="5956042" imgH="3449751" progId="Word.Document.12">
                  <p:embed/>
                </p:oleObj>
              </mc:Choice>
              <mc:Fallback>
                <p:oleObj name="Document" r:id="rId6" imgW="5956042" imgH="3449751" progId="Word.Document.12">
                  <p:embed/>
                  <p:pic>
                    <p:nvPicPr>
                      <p:cNvPr id="0" name=""/>
                      <p:cNvPicPr/>
                      <p:nvPr/>
                    </p:nvPicPr>
                    <p:blipFill>
                      <a:blip r:embed="rId7"/>
                      <a:stretch>
                        <a:fillRect/>
                      </a:stretch>
                    </p:blipFill>
                    <p:spPr>
                      <a:xfrm>
                        <a:off x="1867233" y="1072945"/>
                        <a:ext cx="6561227" cy="3799985"/>
                      </a:xfrm>
                      <a:prstGeom prst="rect">
                        <a:avLst/>
                      </a:prstGeom>
                    </p:spPr>
                  </p:pic>
                </p:oleObj>
              </mc:Fallback>
            </mc:AlternateContent>
          </a:graphicData>
        </a:graphic>
      </p:graphicFrame>
      <p:sp>
        <p:nvSpPr>
          <p:cNvPr id="6" name="Title 1">
            <a:extLst>
              <a:ext uri="{FF2B5EF4-FFF2-40B4-BE49-F238E27FC236}">
                <a16:creationId xmlns:a16="http://schemas.microsoft.com/office/drawing/2014/main" xmlns="" id="{9D26025F-2D28-4060-B379-34530526096A}"/>
              </a:ext>
            </a:extLst>
          </p:cNvPr>
          <p:cNvSpPr>
            <a:spLocks noGrp="1"/>
          </p:cNvSpPr>
          <p:nvPr>
            <p:ph type="title"/>
          </p:nvPr>
        </p:nvSpPr>
        <p:spPr>
          <a:xfrm>
            <a:off x="1411735" y="432340"/>
            <a:ext cx="7886700" cy="664940"/>
          </a:xfrm>
        </p:spPr>
        <p:txBody>
          <a:bodyPr>
            <a:normAutofit/>
          </a:bodyPr>
          <a:lstStyle/>
          <a:p>
            <a:pPr algn="l"/>
            <a:r>
              <a:rPr lang="en-US" sz="3000" b="1" dirty="0">
                <a:solidFill>
                  <a:srgbClr val="375EAB"/>
                </a:solidFill>
                <a:latin typeface="+mn-lt"/>
              </a:rPr>
              <a:t>Proposed New Structure for Lodge Leadership</a:t>
            </a:r>
          </a:p>
        </p:txBody>
      </p:sp>
      <p:sp>
        <p:nvSpPr>
          <p:cNvPr id="2" name="Slide Number Placeholder 1"/>
          <p:cNvSpPr>
            <a:spLocks noGrp="1"/>
          </p:cNvSpPr>
          <p:nvPr>
            <p:ph type="sldNum" sz="quarter" idx="12"/>
          </p:nvPr>
        </p:nvSpPr>
        <p:spPr/>
        <p:txBody>
          <a:bodyPr/>
          <a:lstStyle/>
          <a:p>
            <a:fld id="{5F6AE028-0B67-4BE6-8617-910594138DE0}" type="slidenum">
              <a:rPr lang="en-US" smtClean="0"/>
              <a:t>11</a:t>
            </a:fld>
            <a:endParaRPr lang="en-US" dirty="0"/>
          </a:p>
        </p:txBody>
      </p:sp>
    </p:spTree>
    <p:extLst>
      <p:ext uri="{BB962C8B-B14F-4D97-AF65-F5344CB8AC3E}">
        <p14:creationId xmlns:p14="http://schemas.microsoft.com/office/powerpoint/2010/main" val="4261996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116" y="0"/>
            <a:ext cx="9135879" cy="5143500"/>
          </a:xfrm>
          <a:prstGeom prst="rect">
            <a:avLst/>
          </a:prstGeom>
        </p:spPr>
      </p:pic>
      <p:sp>
        <p:nvSpPr>
          <p:cNvPr id="2" name="Title 1">
            <a:extLst>
              <a:ext uri="{FF2B5EF4-FFF2-40B4-BE49-F238E27FC236}">
                <a16:creationId xmlns:a16="http://schemas.microsoft.com/office/drawing/2014/main" xmlns="" id="{7B3DEA6E-B6B0-40A1-9D31-6709966FA0E7}"/>
              </a:ext>
            </a:extLst>
          </p:cNvPr>
          <p:cNvSpPr>
            <a:spLocks noGrp="1"/>
          </p:cNvSpPr>
          <p:nvPr>
            <p:ph type="title"/>
          </p:nvPr>
        </p:nvSpPr>
        <p:spPr>
          <a:xfrm>
            <a:off x="536448" y="359188"/>
            <a:ext cx="8205216" cy="750284"/>
          </a:xfrm>
        </p:spPr>
        <p:txBody>
          <a:bodyPr>
            <a:normAutofit fontScale="90000"/>
          </a:bodyPr>
          <a:lstStyle/>
          <a:p>
            <a:r>
              <a:rPr lang="en-US" b="1" dirty="0">
                <a:solidFill>
                  <a:srgbClr val="375EAB"/>
                </a:solidFill>
                <a:latin typeface="+mn-lt"/>
              </a:rPr>
              <a:t>Proposed One Moose Lodge Meetings</a:t>
            </a:r>
          </a:p>
        </p:txBody>
      </p:sp>
      <p:sp>
        <p:nvSpPr>
          <p:cNvPr id="3" name="Content Placeholder 2">
            <a:extLst>
              <a:ext uri="{FF2B5EF4-FFF2-40B4-BE49-F238E27FC236}">
                <a16:creationId xmlns:a16="http://schemas.microsoft.com/office/drawing/2014/main" xmlns="" id="{31B1D121-18C2-4516-B293-6673BF611C3C}"/>
              </a:ext>
            </a:extLst>
          </p:cNvPr>
          <p:cNvSpPr>
            <a:spLocks noGrp="1"/>
          </p:cNvSpPr>
          <p:nvPr>
            <p:ph idx="1"/>
          </p:nvPr>
        </p:nvSpPr>
        <p:spPr>
          <a:xfrm>
            <a:off x="1330452" y="1125379"/>
            <a:ext cx="7545324" cy="3263504"/>
          </a:xfrm>
        </p:spPr>
        <p:txBody>
          <a:bodyPr>
            <a:normAutofit fontScale="70000" lnSpcReduction="20000"/>
          </a:bodyPr>
          <a:lstStyle/>
          <a:p>
            <a:pPr marL="0" indent="0">
              <a:buClr>
                <a:srgbClr val="8B0607"/>
              </a:buClr>
              <a:buSzPct val="125000"/>
              <a:buNone/>
            </a:pPr>
            <a:r>
              <a:rPr lang="en-US" dirty="0" smtClean="0"/>
              <a:t>Proposed </a:t>
            </a:r>
            <a:r>
              <a:rPr lang="en-US" dirty="0"/>
              <a:t>Moose Lodge Meetings</a:t>
            </a:r>
          </a:p>
          <a:p>
            <a:pPr marL="639763" lvl="1" indent="-292100">
              <a:lnSpc>
                <a:spcPct val="100000"/>
              </a:lnSpc>
              <a:spcBef>
                <a:spcPts val="1200"/>
              </a:spcBef>
              <a:buClr>
                <a:srgbClr val="8B0607"/>
              </a:buClr>
              <a:buSzPct val="125000"/>
              <a:buFont typeface="Arial" panose="020B0604020202020204" pitchFamily="34" charset="0"/>
              <a:buChar char="•"/>
            </a:pPr>
            <a:r>
              <a:rPr lang="en-US" dirty="0"/>
              <a:t>Board of </a:t>
            </a:r>
            <a:r>
              <a:rPr lang="en-US" dirty="0" smtClean="0"/>
              <a:t>Directors </a:t>
            </a:r>
            <a:r>
              <a:rPr lang="en-US" dirty="0"/>
              <a:t>will meet twice a month, and each of those meetings </a:t>
            </a:r>
            <a:r>
              <a:rPr lang="en-US" dirty="0" smtClean="0"/>
              <a:t>will </a:t>
            </a:r>
            <a:r>
              <a:rPr lang="en-US" dirty="0"/>
              <a:t>likely involve an executive/closed session to discuss social quarters operations (the former House Committee duties)</a:t>
            </a:r>
          </a:p>
          <a:p>
            <a:pPr marL="639763" lvl="1" indent="-292100">
              <a:lnSpc>
                <a:spcPct val="100000"/>
              </a:lnSpc>
              <a:spcBef>
                <a:spcPts val="1200"/>
              </a:spcBef>
              <a:buClr>
                <a:srgbClr val="8B0607"/>
              </a:buClr>
              <a:buSzPct val="125000"/>
              <a:buFont typeface="Arial" panose="020B0604020202020204" pitchFamily="34" charset="0"/>
              <a:buChar char="•"/>
            </a:pPr>
            <a:r>
              <a:rPr lang="en-US" dirty="0"/>
              <a:t>Membership meetings will be held twice per month, with at least one of those meetings with Committee reports</a:t>
            </a:r>
          </a:p>
          <a:p>
            <a:pPr marL="639763" lvl="1" indent="-292100">
              <a:lnSpc>
                <a:spcPct val="100000"/>
              </a:lnSpc>
              <a:spcBef>
                <a:spcPts val="1200"/>
              </a:spcBef>
              <a:buClr>
                <a:srgbClr val="8B0607"/>
              </a:buClr>
              <a:buSzPct val="125000"/>
              <a:buFont typeface="Arial" panose="020B0604020202020204" pitchFamily="34" charset="0"/>
              <a:buChar char="•"/>
            </a:pPr>
            <a:r>
              <a:rPr lang="en-US" dirty="0"/>
              <a:t>The monthly Joint LOOM/WOTM meeting will be eliminated </a:t>
            </a:r>
          </a:p>
          <a:p>
            <a:pPr marL="639763" lvl="1" indent="-292100">
              <a:lnSpc>
                <a:spcPct val="100000"/>
              </a:lnSpc>
              <a:spcBef>
                <a:spcPts val="1200"/>
              </a:spcBef>
              <a:buClr>
                <a:srgbClr val="8B0607"/>
              </a:buClr>
              <a:buSzPct val="125000"/>
              <a:buFont typeface="Arial" panose="020B0604020202020204" pitchFamily="34" charset="0"/>
              <a:buChar char="•"/>
            </a:pPr>
            <a:r>
              <a:rPr lang="en-US" dirty="0"/>
              <a:t>The bi-monthly House Committee meetings will be eliminated </a:t>
            </a:r>
            <a:br>
              <a:rPr lang="en-US" dirty="0"/>
            </a:br>
            <a:r>
              <a:rPr lang="en-US" dirty="0"/>
              <a:t>(replaced with </a:t>
            </a:r>
            <a:r>
              <a:rPr lang="en-US" dirty="0" smtClean="0"/>
              <a:t>BOD </a:t>
            </a:r>
            <a:r>
              <a:rPr lang="en-US" dirty="0"/>
              <a:t>executive/closed sessions) </a:t>
            </a:r>
          </a:p>
          <a:p>
            <a:pPr>
              <a:buClr>
                <a:srgbClr val="8B0607"/>
              </a:buClr>
              <a:buSzPct val="125000"/>
            </a:pPr>
            <a:endParaRPr lang="en-US" dirty="0"/>
          </a:p>
        </p:txBody>
      </p:sp>
      <p:sp>
        <p:nvSpPr>
          <p:cNvPr id="4" name="Slide Number Placeholder 3"/>
          <p:cNvSpPr>
            <a:spLocks noGrp="1"/>
          </p:cNvSpPr>
          <p:nvPr>
            <p:ph type="sldNum" sz="quarter" idx="12"/>
          </p:nvPr>
        </p:nvSpPr>
        <p:spPr/>
        <p:txBody>
          <a:bodyPr/>
          <a:lstStyle/>
          <a:p>
            <a:fld id="{5F6AE028-0B67-4BE6-8617-910594138DE0}" type="slidenum">
              <a:rPr lang="en-US" smtClean="0"/>
              <a:t>12</a:t>
            </a:fld>
            <a:endParaRPr lang="en-US" dirty="0"/>
          </a:p>
        </p:txBody>
      </p:sp>
    </p:spTree>
    <p:extLst>
      <p:ext uri="{BB962C8B-B14F-4D97-AF65-F5344CB8AC3E}">
        <p14:creationId xmlns:p14="http://schemas.microsoft.com/office/powerpoint/2010/main" val="2980306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
        <p:nvSpPr>
          <p:cNvPr id="2" name="Title 1">
            <a:extLst>
              <a:ext uri="{FF2B5EF4-FFF2-40B4-BE49-F238E27FC236}">
                <a16:creationId xmlns:a16="http://schemas.microsoft.com/office/drawing/2014/main" xmlns="" id="{FFFCA096-4488-4C0D-AA6A-FDD3D80D567E}"/>
              </a:ext>
            </a:extLst>
          </p:cNvPr>
          <p:cNvSpPr>
            <a:spLocks noGrp="1"/>
          </p:cNvSpPr>
          <p:nvPr>
            <p:ph type="title"/>
          </p:nvPr>
        </p:nvSpPr>
        <p:spPr>
          <a:xfrm>
            <a:off x="2755392" y="590836"/>
            <a:ext cx="5735574" cy="994172"/>
          </a:xfrm>
        </p:spPr>
        <p:txBody>
          <a:bodyPr>
            <a:normAutofit fontScale="90000"/>
          </a:bodyPr>
          <a:lstStyle/>
          <a:p>
            <a:pPr algn="l"/>
            <a:r>
              <a:rPr lang="en-US" b="1" dirty="0">
                <a:solidFill>
                  <a:srgbClr val="375EAB"/>
                </a:solidFill>
                <a:latin typeface="+mn-lt"/>
              </a:rPr>
              <a:t>Proposed One Moose Lodge Dues Structure</a:t>
            </a:r>
          </a:p>
        </p:txBody>
      </p:sp>
      <p:sp>
        <p:nvSpPr>
          <p:cNvPr id="3" name="Content Placeholder 2">
            <a:extLst>
              <a:ext uri="{FF2B5EF4-FFF2-40B4-BE49-F238E27FC236}">
                <a16:creationId xmlns:a16="http://schemas.microsoft.com/office/drawing/2014/main" xmlns="" id="{8947FC09-6934-4C9C-8D92-8347BAD028A6}"/>
              </a:ext>
            </a:extLst>
          </p:cNvPr>
          <p:cNvSpPr>
            <a:spLocks noGrp="1"/>
          </p:cNvSpPr>
          <p:nvPr>
            <p:ph idx="1"/>
          </p:nvPr>
        </p:nvSpPr>
        <p:spPr>
          <a:xfrm>
            <a:off x="2982979" y="1797524"/>
            <a:ext cx="6156960" cy="2615450"/>
          </a:xfrm>
        </p:spPr>
        <p:txBody>
          <a:bodyPr>
            <a:normAutofit fontScale="85000" lnSpcReduction="20000"/>
          </a:bodyPr>
          <a:lstStyle/>
          <a:p>
            <a:pPr>
              <a:spcBef>
                <a:spcPts val="1800"/>
              </a:spcBef>
              <a:buClr>
                <a:srgbClr val="8B0607"/>
              </a:buClr>
              <a:buSzPct val="125000"/>
            </a:pPr>
            <a:r>
              <a:rPr lang="en-US" dirty="0" smtClean="0"/>
              <a:t>Moose </a:t>
            </a:r>
            <a:r>
              <a:rPr lang="en-US" dirty="0"/>
              <a:t>Lodge Dues min. $</a:t>
            </a:r>
            <a:r>
              <a:rPr lang="en-US" dirty="0" smtClean="0"/>
              <a:t>40</a:t>
            </a:r>
          </a:p>
          <a:p>
            <a:pPr>
              <a:lnSpc>
                <a:spcPct val="100000"/>
              </a:lnSpc>
              <a:spcBef>
                <a:spcPts val="1800"/>
              </a:spcBef>
              <a:buClr>
                <a:srgbClr val="8B0607"/>
              </a:buClr>
              <a:buSzPct val="125000"/>
            </a:pPr>
            <a:r>
              <a:rPr lang="en-US" dirty="0" smtClean="0"/>
              <a:t>Current Life </a:t>
            </a:r>
            <a:r>
              <a:rPr lang="en-US" dirty="0"/>
              <a:t>Members</a:t>
            </a:r>
          </a:p>
          <a:p>
            <a:pPr>
              <a:lnSpc>
                <a:spcPct val="100000"/>
              </a:lnSpc>
              <a:spcBef>
                <a:spcPts val="1800"/>
              </a:spcBef>
              <a:buClr>
                <a:srgbClr val="8B0607"/>
              </a:buClr>
              <a:buSzPct val="125000"/>
            </a:pPr>
            <a:r>
              <a:rPr lang="en-US" dirty="0" smtClean="0"/>
              <a:t>Implementation </a:t>
            </a:r>
            <a:r>
              <a:rPr lang="en-US" dirty="0"/>
              <a:t>of </a:t>
            </a:r>
            <a:r>
              <a:rPr lang="en-US" dirty="0" smtClean="0"/>
              <a:t>Moose </a:t>
            </a:r>
            <a:r>
              <a:rPr lang="en-US" dirty="0"/>
              <a:t>Dues</a:t>
            </a:r>
          </a:p>
          <a:p>
            <a:pPr lvl="1">
              <a:lnSpc>
                <a:spcPct val="100000"/>
              </a:lnSpc>
              <a:spcBef>
                <a:spcPts val="1800"/>
              </a:spcBef>
              <a:buClr>
                <a:srgbClr val="8B0607"/>
              </a:buClr>
              <a:buSzPct val="125000"/>
            </a:pPr>
            <a:r>
              <a:rPr lang="en-US" dirty="0"/>
              <a:t>Men’s dues example</a:t>
            </a:r>
          </a:p>
          <a:p>
            <a:pPr lvl="1">
              <a:lnSpc>
                <a:spcPct val="100000"/>
              </a:lnSpc>
              <a:spcBef>
                <a:spcPts val="1800"/>
              </a:spcBef>
              <a:buClr>
                <a:srgbClr val="8B0607"/>
              </a:buClr>
              <a:buSzPct val="125000"/>
            </a:pPr>
            <a:r>
              <a:rPr lang="en-US" dirty="0"/>
              <a:t>Women’s dues example</a:t>
            </a:r>
          </a:p>
        </p:txBody>
      </p:sp>
      <p:sp>
        <p:nvSpPr>
          <p:cNvPr id="6" name="Slide Number Placeholder 5"/>
          <p:cNvSpPr>
            <a:spLocks noGrp="1"/>
          </p:cNvSpPr>
          <p:nvPr>
            <p:ph type="sldNum" sz="quarter" idx="12"/>
          </p:nvPr>
        </p:nvSpPr>
        <p:spPr/>
        <p:txBody>
          <a:bodyPr/>
          <a:lstStyle/>
          <a:p>
            <a:fld id="{5F6AE028-0B67-4BE6-8617-910594138DE0}" type="slidenum">
              <a:rPr lang="en-US" smtClean="0"/>
              <a:t>13</a:t>
            </a:fld>
            <a:endParaRPr lang="en-US" dirty="0"/>
          </a:p>
        </p:txBody>
      </p:sp>
    </p:spTree>
    <p:extLst>
      <p:ext uri="{BB962C8B-B14F-4D97-AF65-F5344CB8AC3E}">
        <p14:creationId xmlns:p14="http://schemas.microsoft.com/office/powerpoint/2010/main" val="264059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71" y="40820"/>
            <a:ext cx="9135879" cy="5143500"/>
          </a:xfrm>
          <a:prstGeom prst="rect">
            <a:avLst/>
          </a:prstGeom>
        </p:spPr>
      </p:pic>
      <p:sp>
        <p:nvSpPr>
          <p:cNvPr id="2" name="Title 1">
            <a:extLst>
              <a:ext uri="{FF2B5EF4-FFF2-40B4-BE49-F238E27FC236}">
                <a16:creationId xmlns:a16="http://schemas.microsoft.com/office/drawing/2014/main" xmlns="" id="{FFFCA096-4488-4C0D-AA6A-FDD3D80D567E}"/>
              </a:ext>
            </a:extLst>
          </p:cNvPr>
          <p:cNvSpPr>
            <a:spLocks noGrp="1"/>
          </p:cNvSpPr>
          <p:nvPr>
            <p:ph type="title"/>
          </p:nvPr>
        </p:nvSpPr>
        <p:spPr>
          <a:xfrm>
            <a:off x="2755392" y="492862"/>
            <a:ext cx="5931408" cy="1218914"/>
          </a:xfrm>
        </p:spPr>
        <p:txBody>
          <a:bodyPr>
            <a:noAutofit/>
          </a:bodyPr>
          <a:lstStyle/>
          <a:p>
            <a:r>
              <a:rPr lang="en-US" sz="2400" b="1" dirty="0">
                <a:solidFill>
                  <a:srgbClr val="375EAB"/>
                </a:solidFill>
              </a:rPr>
              <a:t>WOTM:  members will have Lodge membership and Chapter membership </a:t>
            </a:r>
            <a:r>
              <a:rPr lang="en-US" sz="2400" b="1" dirty="0" smtClean="0">
                <a:solidFill>
                  <a:srgbClr val="375EAB"/>
                </a:solidFill>
              </a:rPr>
              <a:t>    upon </a:t>
            </a:r>
            <a:r>
              <a:rPr lang="en-US" sz="2400" b="1" dirty="0">
                <a:solidFill>
                  <a:srgbClr val="375EAB"/>
                </a:solidFill>
              </a:rPr>
              <a:t>implementation</a:t>
            </a:r>
            <a:endParaRPr lang="en-US" sz="2400" b="1" dirty="0">
              <a:solidFill>
                <a:srgbClr val="375EAB"/>
              </a:solidFill>
              <a:latin typeface="+mn-lt"/>
            </a:endParaRPr>
          </a:p>
        </p:txBody>
      </p:sp>
      <p:sp>
        <p:nvSpPr>
          <p:cNvPr id="6" name="Rectangle 5"/>
          <p:cNvSpPr/>
          <p:nvPr/>
        </p:nvSpPr>
        <p:spPr>
          <a:xfrm>
            <a:off x="3810000" y="1809750"/>
            <a:ext cx="914400" cy="914400"/>
          </a:xfrm>
          <a:prstGeom prst="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516587" y="1812471"/>
            <a:ext cx="914400" cy="914400"/>
          </a:xfrm>
          <a:prstGeom prst="rect">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627916" y="1809750"/>
            <a:ext cx="914400" cy="91440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733800" y="3638550"/>
            <a:ext cx="1066800" cy="609600"/>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562600" y="3657600"/>
            <a:ext cx="1066800" cy="609600"/>
          </a:xfrm>
          <a:prstGeom prst="ellipse">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462161" y="3657600"/>
            <a:ext cx="1066800" cy="609600"/>
          </a:xfrm>
          <a:prstGeom prst="ellipse">
            <a:avLst/>
          </a:prstGeom>
          <a:solidFill>
            <a:srgbClr val="FF9999"/>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V="1">
            <a:off x="4267200" y="2811234"/>
            <a:ext cx="0" cy="762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984673" y="2846611"/>
            <a:ext cx="0" cy="762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6096000" y="2811234"/>
            <a:ext cx="0" cy="762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038600" y="3700790"/>
            <a:ext cx="457200" cy="523220"/>
          </a:xfrm>
          <a:prstGeom prst="rect">
            <a:avLst/>
          </a:prstGeom>
          <a:noFill/>
        </p:spPr>
        <p:txBody>
          <a:bodyPr wrap="square" rtlCol="0">
            <a:spAutoFit/>
          </a:bodyPr>
          <a:lstStyle/>
          <a:p>
            <a:pPr algn="ctr"/>
            <a:r>
              <a:rPr lang="en-US" sz="2800" dirty="0" smtClean="0"/>
              <a:t>A</a:t>
            </a:r>
            <a:endParaRPr lang="en-US" sz="2800" dirty="0"/>
          </a:p>
        </p:txBody>
      </p:sp>
      <p:sp>
        <p:nvSpPr>
          <p:cNvPr id="17" name="TextBox 16"/>
          <p:cNvSpPr txBox="1"/>
          <p:nvPr/>
        </p:nvSpPr>
        <p:spPr>
          <a:xfrm>
            <a:off x="5867400" y="3708601"/>
            <a:ext cx="457200" cy="523220"/>
          </a:xfrm>
          <a:prstGeom prst="rect">
            <a:avLst/>
          </a:prstGeom>
          <a:noFill/>
        </p:spPr>
        <p:txBody>
          <a:bodyPr wrap="square" rtlCol="0">
            <a:spAutoFit/>
          </a:bodyPr>
          <a:lstStyle/>
          <a:p>
            <a:pPr algn="ctr"/>
            <a:r>
              <a:rPr lang="en-US" sz="2800" dirty="0"/>
              <a:t>B</a:t>
            </a:r>
          </a:p>
        </p:txBody>
      </p:sp>
      <p:sp>
        <p:nvSpPr>
          <p:cNvPr id="18" name="TextBox 17"/>
          <p:cNvSpPr txBox="1"/>
          <p:nvPr/>
        </p:nvSpPr>
        <p:spPr>
          <a:xfrm>
            <a:off x="7766961" y="3700790"/>
            <a:ext cx="457200" cy="523220"/>
          </a:xfrm>
          <a:prstGeom prst="rect">
            <a:avLst/>
          </a:prstGeom>
          <a:noFill/>
        </p:spPr>
        <p:txBody>
          <a:bodyPr wrap="square" rtlCol="0">
            <a:spAutoFit/>
          </a:bodyPr>
          <a:lstStyle/>
          <a:p>
            <a:pPr algn="ctr"/>
            <a:r>
              <a:rPr lang="en-US" sz="2800" dirty="0" smtClean="0"/>
              <a:t>C</a:t>
            </a:r>
            <a:endParaRPr lang="en-US" sz="2800" dirty="0"/>
          </a:p>
        </p:txBody>
      </p:sp>
      <p:sp>
        <p:nvSpPr>
          <p:cNvPr id="19" name="TextBox 18"/>
          <p:cNvSpPr txBox="1"/>
          <p:nvPr/>
        </p:nvSpPr>
        <p:spPr>
          <a:xfrm>
            <a:off x="2590800" y="3790950"/>
            <a:ext cx="1143000" cy="305233"/>
          </a:xfrm>
          <a:prstGeom prst="rect">
            <a:avLst/>
          </a:prstGeom>
          <a:noFill/>
        </p:spPr>
        <p:txBody>
          <a:bodyPr wrap="square" rtlCol="0">
            <a:spAutoFit/>
          </a:bodyPr>
          <a:lstStyle/>
          <a:p>
            <a:pPr algn="ctr"/>
            <a:r>
              <a:rPr lang="en-US" dirty="0" smtClean="0"/>
              <a:t>Chapters:</a:t>
            </a:r>
            <a:endParaRPr lang="en-US" dirty="0"/>
          </a:p>
        </p:txBody>
      </p:sp>
      <p:sp>
        <p:nvSpPr>
          <p:cNvPr id="20" name="TextBox 19"/>
          <p:cNvSpPr txBox="1"/>
          <p:nvPr/>
        </p:nvSpPr>
        <p:spPr>
          <a:xfrm>
            <a:off x="3810000" y="1943784"/>
            <a:ext cx="914400" cy="646331"/>
          </a:xfrm>
          <a:prstGeom prst="rect">
            <a:avLst/>
          </a:prstGeom>
          <a:noFill/>
        </p:spPr>
        <p:txBody>
          <a:bodyPr wrap="square" rtlCol="0">
            <a:spAutoFit/>
          </a:bodyPr>
          <a:lstStyle/>
          <a:p>
            <a:pPr algn="ctr"/>
            <a:r>
              <a:rPr lang="en-US" dirty="0" smtClean="0"/>
              <a:t>Lodge </a:t>
            </a:r>
          </a:p>
          <a:p>
            <a:pPr algn="ctr"/>
            <a:r>
              <a:rPr lang="en-US" dirty="0" smtClean="0"/>
              <a:t>a</a:t>
            </a:r>
            <a:endParaRPr lang="en-US" dirty="0"/>
          </a:p>
        </p:txBody>
      </p:sp>
      <p:sp>
        <p:nvSpPr>
          <p:cNvPr id="21" name="TextBox 20"/>
          <p:cNvSpPr txBox="1"/>
          <p:nvPr/>
        </p:nvSpPr>
        <p:spPr>
          <a:xfrm>
            <a:off x="5627916" y="1966239"/>
            <a:ext cx="914400" cy="646331"/>
          </a:xfrm>
          <a:prstGeom prst="rect">
            <a:avLst/>
          </a:prstGeom>
          <a:noFill/>
        </p:spPr>
        <p:txBody>
          <a:bodyPr wrap="square" rtlCol="0">
            <a:spAutoFit/>
          </a:bodyPr>
          <a:lstStyle/>
          <a:p>
            <a:pPr algn="ctr"/>
            <a:r>
              <a:rPr lang="en-US" dirty="0" smtClean="0"/>
              <a:t>Lodge </a:t>
            </a:r>
          </a:p>
          <a:p>
            <a:pPr algn="ctr"/>
            <a:r>
              <a:rPr lang="en-US" dirty="0"/>
              <a:t>b</a:t>
            </a:r>
          </a:p>
        </p:txBody>
      </p:sp>
      <p:sp>
        <p:nvSpPr>
          <p:cNvPr id="22" name="TextBox 21"/>
          <p:cNvSpPr txBox="1"/>
          <p:nvPr/>
        </p:nvSpPr>
        <p:spPr>
          <a:xfrm>
            <a:off x="7527473" y="1925418"/>
            <a:ext cx="914400" cy="646331"/>
          </a:xfrm>
          <a:prstGeom prst="rect">
            <a:avLst/>
          </a:prstGeom>
          <a:noFill/>
        </p:spPr>
        <p:txBody>
          <a:bodyPr wrap="square" rtlCol="0">
            <a:spAutoFit/>
          </a:bodyPr>
          <a:lstStyle/>
          <a:p>
            <a:pPr algn="ctr"/>
            <a:r>
              <a:rPr lang="en-US" dirty="0" smtClean="0"/>
              <a:t>Lodge </a:t>
            </a:r>
          </a:p>
          <a:p>
            <a:pPr algn="ctr"/>
            <a:r>
              <a:rPr lang="en-US" dirty="0"/>
              <a:t>c</a:t>
            </a:r>
          </a:p>
        </p:txBody>
      </p:sp>
      <p:sp>
        <p:nvSpPr>
          <p:cNvPr id="3" name="Rectangle 2"/>
          <p:cNvSpPr/>
          <p:nvPr/>
        </p:nvSpPr>
        <p:spPr>
          <a:xfrm>
            <a:off x="3205851" y="4259818"/>
            <a:ext cx="5744939" cy="369332"/>
          </a:xfrm>
          <a:prstGeom prst="rect">
            <a:avLst/>
          </a:prstGeom>
        </p:spPr>
        <p:txBody>
          <a:bodyPr wrap="square">
            <a:spAutoFit/>
          </a:bodyPr>
          <a:lstStyle/>
          <a:p>
            <a:r>
              <a:rPr lang="en-US" b="1" dirty="0" smtClean="0">
                <a:solidFill>
                  <a:srgbClr val="375EAB"/>
                </a:solidFill>
              </a:rPr>
              <a:t> up to 3 years free with paid affiliated Lodge membership</a:t>
            </a:r>
            <a:endParaRPr lang="en-US" dirty="0"/>
          </a:p>
        </p:txBody>
      </p:sp>
      <p:sp>
        <p:nvSpPr>
          <p:cNvPr id="12" name="Slide Number Placeholder 11"/>
          <p:cNvSpPr>
            <a:spLocks noGrp="1"/>
          </p:cNvSpPr>
          <p:nvPr>
            <p:ph type="sldNum" sz="quarter" idx="12"/>
          </p:nvPr>
        </p:nvSpPr>
        <p:spPr/>
        <p:txBody>
          <a:bodyPr/>
          <a:lstStyle/>
          <a:p>
            <a:fld id="{5F6AE028-0B67-4BE6-8617-910594138DE0}" type="slidenum">
              <a:rPr lang="en-US" smtClean="0"/>
              <a:t>14</a:t>
            </a:fld>
            <a:endParaRPr lang="en-US" dirty="0"/>
          </a:p>
        </p:txBody>
      </p:sp>
    </p:spTree>
    <p:extLst>
      <p:ext uri="{BB962C8B-B14F-4D97-AF65-F5344CB8AC3E}">
        <p14:creationId xmlns:p14="http://schemas.microsoft.com/office/powerpoint/2010/main" val="42450145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71" y="40820"/>
            <a:ext cx="9135879" cy="5143500"/>
          </a:xfrm>
          <a:prstGeom prst="rect">
            <a:avLst/>
          </a:prstGeom>
        </p:spPr>
      </p:pic>
      <p:sp>
        <p:nvSpPr>
          <p:cNvPr id="2" name="Title 1">
            <a:extLst>
              <a:ext uri="{FF2B5EF4-FFF2-40B4-BE49-F238E27FC236}">
                <a16:creationId xmlns:a16="http://schemas.microsoft.com/office/drawing/2014/main" xmlns="" id="{FFFCA096-4488-4C0D-AA6A-FDD3D80D567E}"/>
              </a:ext>
            </a:extLst>
          </p:cNvPr>
          <p:cNvSpPr>
            <a:spLocks noGrp="1"/>
          </p:cNvSpPr>
          <p:nvPr>
            <p:ph type="title"/>
          </p:nvPr>
        </p:nvSpPr>
        <p:spPr>
          <a:xfrm>
            <a:off x="2755392" y="492862"/>
            <a:ext cx="5931408" cy="1218914"/>
          </a:xfrm>
        </p:spPr>
        <p:txBody>
          <a:bodyPr>
            <a:noAutofit/>
          </a:bodyPr>
          <a:lstStyle/>
          <a:p>
            <a:pPr algn="l"/>
            <a:r>
              <a:rPr lang="en-US" sz="2400" b="1" dirty="0" smtClean="0">
                <a:solidFill>
                  <a:srgbClr val="375EAB"/>
                </a:solidFill>
                <a:latin typeface="+mn-lt"/>
              </a:rPr>
              <a:t>Example:  Mary belongs to 3 chapters, one of</a:t>
            </a:r>
            <a:br>
              <a:rPr lang="en-US" sz="2400" b="1" dirty="0" smtClean="0">
                <a:solidFill>
                  <a:srgbClr val="375EAB"/>
                </a:solidFill>
                <a:latin typeface="+mn-lt"/>
              </a:rPr>
            </a:br>
            <a:r>
              <a:rPr lang="en-US" sz="2400" b="1" dirty="0">
                <a:solidFill>
                  <a:srgbClr val="375EAB"/>
                </a:solidFill>
                <a:latin typeface="+mn-lt"/>
              </a:rPr>
              <a:t> </a:t>
            </a:r>
            <a:r>
              <a:rPr lang="en-US" sz="2400" b="1" dirty="0" smtClean="0">
                <a:solidFill>
                  <a:srgbClr val="375EAB"/>
                </a:solidFill>
                <a:latin typeface="+mn-lt"/>
              </a:rPr>
              <a:t>                  which is a life membership</a:t>
            </a:r>
            <a:endParaRPr lang="en-US" sz="2400" b="1" dirty="0">
              <a:solidFill>
                <a:srgbClr val="375EAB"/>
              </a:solidFill>
              <a:latin typeface="+mn-lt"/>
            </a:endParaRPr>
          </a:p>
        </p:txBody>
      </p:sp>
      <p:sp>
        <p:nvSpPr>
          <p:cNvPr id="6" name="Rectangle 5"/>
          <p:cNvSpPr/>
          <p:nvPr/>
        </p:nvSpPr>
        <p:spPr>
          <a:xfrm>
            <a:off x="3810000" y="1809750"/>
            <a:ext cx="914400" cy="914400"/>
          </a:xfrm>
          <a:prstGeom prst="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516587" y="1812471"/>
            <a:ext cx="914400" cy="914400"/>
          </a:xfrm>
          <a:prstGeom prst="rect">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627916" y="1809750"/>
            <a:ext cx="914400" cy="91440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733800" y="3638550"/>
            <a:ext cx="1066800" cy="609600"/>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562600" y="3657600"/>
            <a:ext cx="1066800" cy="609600"/>
          </a:xfrm>
          <a:prstGeom prst="ellipse">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462161" y="3657600"/>
            <a:ext cx="1066800" cy="609600"/>
          </a:xfrm>
          <a:prstGeom prst="ellipse">
            <a:avLst/>
          </a:prstGeom>
          <a:solidFill>
            <a:srgbClr val="FF9999"/>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V="1">
            <a:off x="4267200" y="2811234"/>
            <a:ext cx="0" cy="762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7984673" y="2846611"/>
            <a:ext cx="0" cy="762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6096000" y="2811234"/>
            <a:ext cx="0" cy="762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810000" y="3659772"/>
            <a:ext cx="990600" cy="584775"/>
          </a:xfrm>
          <a:prstGeom prst="rect">
            <a:avLst/>
          </a:prstGeom>
          <a:noFill/>
        </p:spPr>
        <p:txBody>
          <a:bodyPr wrap="square" rtlCol="0">
            <a:spAutoFit/>
          </a:bodyPr>
          <a:lstStyle/>
          <a:p>
            <a:pPr algn="ctr"/>
            <a:r>
              <a:rPr lang="en-US" sz="1600" dirty="0" smtClean="0"/>
              <a:t>Muskego</a:t>
            </a:r>
          </a:p>
          <a:p>
            <a:pPr algn="ctr"/>
            <a:r>
              <a:rPr lang="en-US" sz="1600" dirty="0" smtClean="0"/>
              <a:t>(life)</a:t>
            </a:r>
            <a:endParaRPr lang="en-US" sz="1600" dirty="0"/>
          </a:p>
        </p:txBody>
      </p:sp>
      <p:sp>
        <p:nvSpPr>
          <p:cNvPr id="18" name="TextBox 17"/>
          <p:cNvSpPr txBox="1"/>
          <p:nvPr/>
        </p:nvSpPr>
        <p:spPr>
          <a:xfrm>
            <a:off x="7625443" y="3700790"/>
            <a:ext cx="696688" cy="584775"/>
          </a:xfrm>
          <a:prstGeom prst="rect">
            <a:avLst/>
          </a:prstGeom>
          <a:noFill/>
        </p:spPr>
        <p:txBody>
          <a:bodyPr wrap="square" rtlCol="0">
            <a:spAutoFit/>
          </a:bodyPr>
          <a:lstStyle/>
          <a:p>
            <a:pPr algn="ctr"/>
            <a:r>
              <a:rPr lang="en-US" sz="1600" dirty="0" smtClean="0"/>
              <a:t>West Bend</a:t>
            </a:r>
            <a:endParaRPr lang="en-US" sz="1600" dirty="0"/>
          </a:p>
        </p:txBody>
      </p:sp>
      <p:sp>
        <p:nvSpPr>
          <p:cNvPr id="20" name="TextBox 19"/>
          <p:cNvSpPr txBox="1"/>
          <p:nvPr/>
        </p:nvSpPr>
        <p:spPr>
          <a:xfrm>
            <a:off x="3733800" y="1943784"/>
            <a:ext cx="1066800" cy="646331"/>
          </a:xfrm>
          <a:prstGeom prst="rect">
            <a:avLst/>
          </a:prstGeom>
          <a:noFill/>
        </p:spPr>
        <p:txBody>
          <a:bodyPr wrap="square" rtlCol="0">
            <a:spAutoFit/>
          </a:bodyPr>
          <a:lstStyle/>
          <a:p>
            <a:pPr algn="ctr"/>
            <a:r>
              <a:rPr lang="en-US" dirty="0" smtClean="0"/>
              <a:t>Life </a:t>
            </a:r>
          </a:p>
          <a:p>
            <a:pPr algn="ctr"/>
            <a:r>
              <a:rPr lang="en-US" dirty="0" smtClean="0"/>
              <a:t>Muskego</a:t>
            </a:r>
            <a:endParaRPr lang="en-US" dirty="0"/>
          </a:p>
        </p:txBody>
      </p:sp>
      <p:sp>
        <p:nvSpPr>
          <p:cNvPr id="21" name="TextBox 20"/>
          <p:cNvSpPr txBox="1"/>
          <p:nvPr/>
        </p:nvSpPr>
        <p:spPr>
          <a:xfrm>
            <a:off x="5627916" y="1966239"/>
            <a:ext cx="914400" cy="646331"/>
          </a:xfrm>
          <a:prstGeom prst="rect">
            <a:avLst/>
          </a:prstGeom>
          <a:noFill/>
        </p:spPr>
        <p:txBody>
          <a:bodyPr wrap="square" rtlCol="0">
            <a:spAutoFit/>
          </a:bodyPr>
          <a:lstStyle/>
          <a:p>
            <a:pPr algn="ctr"/>
            <a:r>
              <a:rPr lang="en-US" dirty="0" smtClean="0"/>
              <a:t>1 </a:t>
            </a:r>
            <a:r>
              <a:rPr lang="en-US" dirty="0" err="1" smtClean="0"/>
              <a:t>yr</a:t>
            </a:r>
            <a:endParaRPr lang="en-US" dirty="0" smtClean="0"/>
          </a:p>
          <a:p>
            <a:pPr algn="ctr"/>
            <a:r>
              <a:rPr lang="en-US" dirty="0" err="1" smtClean="0"/>
              <a:t>Mht</a:t>
            </a:r>
            <a:endParaRPr lang="en-US" dirty="0"/>
          </a:p>
        </p:txBody>
      </p:sp>
      <p:sp>
        <p:nvSpPr>
          <p:cNvPr id="22" name="TextBox 21"/>
          <p:cNvSpPr txBox="1"/>
          <p:nvPr/>
        </p:nvSpPr>
        <p:spPr>
          <a:xfrm>
            <a:off x="7527473" y="1827444"/>
            <a:ext cx="914400" cy="923330"/>
          </a:xfrm>
          <a:prstGeom prst="rect">
            <a:avLst/>
          </a:prstGeom>
          <a:noFill/>
        </p:spPr>
        <p:txBody>
          <a:bodyPr wrap="square" rtlCol="0">
            <a:spAutoFit/>
          </a:bodyPr>
          <a:lstStyle/>
          <a:p>
            <a:pPr algn="ctr"/>
            <a:r>
              <a:rPr lang="en-US" dirty="0" smtClean="0"/>
              <a:t>1 </a:t>
            </a:r>
            <a:r>
              <a:rPr lang="en-US" dirty="0" err="1" smtClean="0"/>
              <a:t>yr</a:t>
            </a:r>
            <a:endParaRPr lang="en-US" dirty="0" smtClean="0"/>
          </a:p>
          <a:p>
            <a:pPr algn="ctr"/>
            <a:r>
              <a:rPr lang="en-US" dirty="0" smtClean="0"/>
              <a:t>West Bend</a:t>
            </a:r>
            <a:endParaRPr lang="en-US" dirty="0"/>
          </a:p>
        </p:txBody>
      </p:sp>
      <p:sp>
        <p:nvSpPr>
          <p:cNvPr id="23" name="TextBox 22"/>
          <p:cNvSpPr txBox="1"/>
          <p:nvPr/>
        </p:nvSpPr>
        <p:spPr>
          <a:xfrm>
            <a:off x="5486400" y="3793123"/>
            <a:ext cx="1219200" cy="338554"/>
          </a:xfrm>
          <a:prstGeom prst="rect">
            <a:avLst/>
          </a:prstGeom>
          <a:noFill/>
        </p:spPr>
        <p:txBody>
          <a:bodyPr wrap="square" rtlCol="0">
            <a:spAutoFit/>
          </a:bodyPr>
          <a:lstStyle/>
          <a:p>
            <a:pPr algn="ctr"/>
            <a:r>
              <a:rPr lang="en-US" sz="1600" dirty="0" smtClean="0"/>
              <a:t>Mooseheart</a:t>
            </a:r>
            <a:endParaRPr lang="en-US" sz="1600" dirty="0"/>
          </a:p>
        </p:txBody>
      </p:sp>
      <p:sp>
        <p:nvSpPr>
          <p:cNvPr id="3" name="Slide Number Placeholder 2"/>
          <p:cNvSpPr>
            <a:spLocks noGrp="1"/>
          </p:cNvSpPr>
          <p:nvPr>
            <p:ph type="sldNum" sz="quarter" idx="12"/>
          </p:nvPr>
        </p:nvSpPr>
        <p:spPr/>
        <p:txBody>
          <a:bodyPr/>
          <a:lstStyle/>
          <a:p>
            <a:fld id="{5F6AE028-0B67-4BE6-8617-910594138DE0}" type="slidenum">
              <a:rPr lang="en-US" smtClean="0"/>
              <a:t>15</a:t>
            </a:fld>
            <a:endParaRPr lang="en-US" dirty="0"/>
          </a:p>
        </p:txBody>
      </p:sp>
    </p:spTree>
    <p:extLst>
      <p:ext uri="{BB962C8B-B14F-4D97-AF65-F5344CB8AC3E}">
        <p14:creationId xmlns:p14="http://schemas.microsoft.com/office/powerpoint/2010/main" val="39123054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771" y="40820"/>
            <a:ext cx="9135879" cy="5143500"/>
          </a:xfrm>
          <a:prstGeom prst="rect">
            <a:avLst/>
          </a:prstGeom>
        </p:spPr>
      </p:pic>
      <p:sp>
        <p:nvSpPr>
          <p:cNvPr id="2" name="Title 1">
            <a:extLst>
              <a:ext uri="{FF2B5EF4-FFF2-40B4-BE49-F238E27FC236}">
                <a16:creationId xmlns:a16="http://schemas.microsoft.com/office/drawing/2014/main" xmlns="" id="{FFFCA096-4488-4C0D-AA6A-FDD3D80D567E}"/>
              </a:ext>
            </a:extLst>
          </p:cNvPr>
          <p:cNvSpPr>
            <a:spLocks noGrp="1"/>
          </p:cNvSpPr>
          <p:nvPr>
            <p:ph type="title"/>
          </p:nvPr>
        </p:nvSpPr>
        <p:spPr>
          <a:xfrm>
            <a:off x="2755392" y="492862"/>
            <a:ext cx="5931408" cy="935888"/>
          </a:xfrm>
        </p:spPr>
        <p:txBody>
          <a:bodyPr>
            <a:noAutofit/>
          </a:bodyPr>
          <a:lstStyle/>
          <a:p>
            <a:pPr algn="l"/>
            <a:r>
              <a:rPr lang="en-US" sz="2400" b="1" dirty="0" smtClean="0">
                <a:solidFill>
                  <a:srgbClr val="375EAB"/>
                </a:solidFill>
                <a:latin typeface="+mn-lt"/>
              </a:rPr>
              <a:t>WOTM:  Lodge membership and Chapter</a:t>
            </a:r>
            <a:br>
              <a:rPr lang="en-US" sz="2400" b="1" dirty="0" smtClean="0">
                <a:solidFill>
                  <a:srgbClr val="375EAB"/>
                </a:solidFill>
                <a:latin typeface="+mn-lt"/>
              </a:rPr>
            </a:br>
            <a:r>
              <a:rPr lang="en-US" sz="2400" b="1" dirty="0">
                <a:solidFill>
                  <a:srgbClr val="375EAB"/>
                </a:solidFill>
                <a:latin typeface="+mn-lt"/>
              </a:rPr>
              <a:t> </a:t>
            </a:r>
            <a:r>
              <a:rPr lang="en-US" sz="2400" b="1" dirty="0" smtClean="0">
                <a:solidFill>
                  <a:srgbClr val="375EAB"/>
                </a:solidFill>
                <a:latin typeface="+mn-lt"/>
              </a:rPr>
              <a:t>               membership upon implementation</a:t>
            </a:r>
            <a:endParaRPr lang="en-US" sz="2400" b="1" dirty="0">
              <a:solidFill>
                <a:srgbClr val="375EAB"/>
              </a:solidFill>
              <a:latin typeface="+mn-lt"/>
            </a:endParaRPr>
          </a:p>
        </p:txBody>
      </p:sp>
      <p:sp>
        <p:nvSpPr>
          <p:cNvPr id="6" name="Rectangle 5"/>
          <p:cNvSpPr/>
          <p:nvPr/>
        </p:nvSpPr>
        <p:spPr>
          <a:xfrm>
            <a:off x="3810000" y="1809750"/>
            <a:ext cx="914400" cy="914400"/>
          </a:xfrm>
          <a:prstGeom prst="rect">
            <a:avLst/>
          </a:prstGeom>
          <a:solidFill>
            <a:schemeClr val="accent4">
              <a:lumMod val="60000"/>
              <a:lumOff val="4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7516587" y="1812471"/>
            <a:ext cx="914400" cy="914400"/>
          </a:xfrm>
          <a:prstGeom prst="rect">
            <a:avLst/>
          </a:prstGeom>
          <a:solidFill>
            <a:schemeClr val="accent2">
              <a:lumMod val="60000"/>
              <a:lumOff val="4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627916" y="1809750"/>
            <a:ext cx="914400" cy="914400"/>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3733800" y="3638550"/>
            <a:ext cx="1066800" cy="609600"/>
          </a:xfrm>
          <a:prstGeom prst="ellipse">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5562600" y="3657600"/>
            <a:ext cx="1066800" cy="609600"/>
          </a:xfrm>
          <a:prstGeom prst="ellipse">
            <a:avLst/>
          </a:prstGeom>
          <a:solidFill>
            <a:srgbClr val="FFFF66"/>
          </a:solidFill>
          <a:l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7462161" y="3657600"/>
            <a:ext cx="1066800" cy="609600"/>
          </a:xfrm>
          <a:prstGeom prst="ellipse">
            <a:avLst/>
          </a:prstGeom>
          <a:solidFill>
            <a:srgbClr val="FF9999"/>
          </a:solidFill>
          <a:ln>
            <a:solidFill>
              <a:srgbClr val="FF99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V="1">
            <a:off x="4267200" y="2811234"/>
            <a:ext cx="0" cy="762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6096000" y="2811234"/>
            <a:ext cx="0" cy="7620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3810000" y="3659772"/>
            <a:ext cx="990600" cy="584775"/>
          </a:xfrm>
          <a:prstGeom prst="rect">
            <a:avLst/>
          </a:prstGeom>
          <a:noFill/>
        </p:spPr>
        <p:txBody>
          <a:bodyPr wrap="square" rtlCol="0">
            <a:spAutoFit/>
          </a:bodyPr>
          <a:lstStyle/>
          <a:p>
            <a:pPr algn="ctr"/>
            <a:r>
              <a:rPr lang="en-US" sz="1600" dirty="0" smtClean="0"/>
              <a:t>Muskego</a:t>
            </a:r>
          </a:p>
          <a:p>
            <a:pPr algn="ctr"/>
            <a:r>
              <a:rPr lang="en-US" sz="1600" dirty="0" smtClean="0"/>
              <a:t>(Life)</a:t>
            </a:r>
            <a:endParaRPr lang="en-US" sz="1600" dirty="0"/>
          </a:p>
        </p:txBody>
      </p:sp>
      <p:sp>
        <p:nvSpPr>
          <p:cNvPr id="18" name="TextBox 17"/>
          <p:cNvSpPr txBox="1"/>
          <p:nvPr/>
        </p:nvSpPr>
        <p:spPr>
          <a:xfrm>
            <a:off x="7620000" y="3663375"/>
            <a:ext cx="696688" cy="584775"/>
          </a:xfrm>
          <a:prstGeom prst="rect">
            <a:avLst/>
          </a:prstGeom>
          <a:noFill/>
        </p:spPr>
        <p:txBody>
          <a:bodyPr wrap="square" rtlCol="0">
            <a:spAutoFit/>
          </a:bodyPr>
          <a:lstStyle/>
          <a:p>
            <a:pPr algn="ctr"/>
            <a:r>
              <a:rPr lang="en-US" sz="1600" dirty="0" smtClean="0"/>
              <a:t>West Bend</a:t>
            </a:r>
            <a:endParaRPr lang="en-US" sz="1600" dirty="0"/>
          </a:p>
        </p:txBody>
      </p:sp>
      <p:sp>
        <p:nvSpPr>
          <p:cNvPr id="20" name="TextBox 19"/>
          <p:cNvSpPr txBox="1"/>
          <p:nvPr/>
        </p:nvSpPr>
        <p:spPr>
          <a:xfrm>
            <a:off x="3733800" y="1943784"/>
            <a:ext cx="1066800" cy="646331"/>
          </a:xfrm>
          <a:prstGeom prst="rect">
            <a:avLst/>
          </a:prstGeom>
          <a:noFill/>
        </p:spPr>
        <p:txBody>
          <a:bodyPr wrap="square" rtlCol="0">
            <a:spAutoFit/>
          </a:bodyPr>
          <a:lstStyle/>
          <a:p>
            <a:pPr algn="ctr"/>
            <a:r>
              <a:rPr lang="en-US" dirty="0" smtClean="0"/>
              <a:t>Life </a:t>
            </a:r>
          </a:p>
          <a:p>
            <a:pPr algn="ctr"/>
            <a:r>
              <a:rPr lang="en-US" dirty="0" smtClean="0"/>
              <a:t>Muskego</a:t>
            </a:r>
            <a:endParaRPr lang="en-US" dirty="0"/>
          </a:p>
        </p:txBody>
      </p:sp>
      <p:sp>
        <p:nvSpPr>
          <p:cNvPr id="21" name="TextBox 20"/>
          <p:cNvSpPr txBox="1"/>
          <p:nvPr/>
        </p:nvSpPr>
        <p:spPr>
          <a:xfrm>
            <a:off x="5627916" y="1966239"/>
            <a:ext cx="914400" cy="646331"/>
          </a:xfrm>
          <a:prstGeom prst="rect">
            <a:avLst/>
          </a:prstGeom>
          <a:noFill/>
        </p:spPr>
        <p:txBody>
          <a:bodyPr wrap="square" rtlCol="0">
            <a:spAutoFit/>
          </a:bodyPr>
          <a:lstStyle/>
          <a:p>
            <a:pPr algn="ctr"/>
            <a:r>
              <a:rPr lang="en-US" dirty="0" smtClean="0"/>
              <a:t>1 </a:t>
            </a:r>
            <a:r>
              <a:rPr lang="en-US" dirty="0" err="1" smtClean="0"/>
              <a:t>yr</a:t>
            </a:r>
            <a:endParaRPr lang="en-US" dirty="0" smtClean="0"/>
          </a:p>
          <a:p>
            <a:pPr algn="ctr"/>
            <a:r>
              <a:rPr lang="en-US" dirty="0" err="1" smtClean="0"/>
              <a:t>Mht</a:t>
            </a:r>
            <a:endParaRPr lang="en-US" dirty="0"/>
          </a:p>
        </p:txBody>
      </p:sp>
      <p:sp>
        <p:nvSpPr>
          <p:cNvPr id="22" name="TextBox 21"/>
          <p:cNvSpPr txBox="1"/>
          <p:nvPr/>
        </p:nvSpPr>
        <p:spPr>
          <a:xfrm>
            <a:off x="7527473" y="1827444"/>
            <a:ext cx="914400" cy="923330"/>
          </a:xfrm>
          <a:prstGeom prst="rect">
            <a:avLst/>
          </a:prstGeom>
          <a:noFill/>
        </p:spPr>
        <p:txBody>
          <a:bodyPr wrap="square" rtlCol="0">
            <a:spAutoFit/>
          </a:bodyPr>
          <a:lstStyle/>
          <a:p>
            <a:pPr algn="ctr"/>
            <a:r>
              <a:rPr lang="en-US" dirty="0" smtClean="0"/>
              <a:t>1 </a:t>
            </a:r>
            <a:r>
              <a:rPr lang="en-US" dirty="0" err="1" smtClean="0"/>
              <a:t>yr</a:t>
            </a:r>
            <a:endParaRPr lang="en-US" dirty="0" smtClean="0"/>
          </a:p>
          <a:p>
            <a:pPr algn="ctr"/>
            <a:r>
              <a:rPr lang="en-US" dirty="0" smtClean="0"/>
              <a:t>W Bend</a:t>
            </a:r>
            <a:endParaRPr lang="en-US" dirty="0"/>
          </a:p>
        </p:txBody>
      </p:sp>
      <p:sp>
        <p:nvSpPr>
          <p:cNvPr id="23" name="TextBox 22"/>
          <p:cNvSpPr txBox="1"/>
          <p:nvPr/>
        </p:nvSpPr>
        <p:spPr>
          <a:xfrm>
            <a:off x="5486400" y="3793123"/>
            <a:ext cx="1219200" cy="338554"/>
          </a:xfrm>
          <a:prstGeom prst="rect">
            <a:avLst/>
          </a:prstGeom>
          <a:noFill/>
        </p:spPr>
        <p:txBody>
          <a:bodyPr wrap="square" rtlCol="0">
            <a:spAutoFit/>
          </a:bodyPr>
          <a:lstStyle/>
          <a:p>
            <a:pPr algn="ctr"/>
            <a:r>
              <a:rPr lang="en-US" sz="1600" dirty="0" smtClean="0"/>
              <a:t>Mooseheart</a:t>
            </a:r>
            <a:endParaRPr lang="en-US" sz="1600" dirty="0"/>
          </a:p>
        </p:txBody>
      </p:sp>
      <p:pic>
        <p:nvPicPr>
          <p:cNvPr id="3074"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35333" y="1629800"/>
            <a:ext cx="1071856" cy="1319207"/>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Arrow Connector 11"/>
          <p:cNvCxnSpPr/>
          <p:nvPr/>
        </p:nvCxnSpPr>
        <p:spPr>
          <a:xfrm flipH="1" flipV="1">
            <a:off x="4800600" y="2612570"/>
            <a:ext cx="3194961" cy="960664"/>
          </a:xfrm>
          <a:prstGeom prst="straightConnector1">
            <a:avLst/>
          </a:prstGeom>
          <a:ln w="25400">
            <a:solidFill>
              <a:schemeClr val="tx2"/>
            </a:solidFill>
            <a:tailEnd type="arrow"/>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rot="1017224">
            <a:off x="6605009" y="2978019"/>
            <a:ext cx="1596959" cy="369332"/>
          </a:xfrm>
          <a:prstGeom prst="rect">
            <a:avLst/>
          </a:prstGeom>
          <a:noFill/>
        </p:spPr>
        <p:txBody>
          <a:bodyPr wrap="square" rtlCol="0">
            <a:spAutoFit/>
          </a:bodyPr>
          <a:lstStyle/>
          <a:p>
            <a:pPr algn="ctr"/>
            <a:r>
              <a:rPr lang="en-US" dirty="0" smtClean="0">
                <a:solidFill>
                  <a:srgbClr val="C00000"/>
                </a:solidFill>
              </a:rPr>
              <a:t>Option to pay</a:t>
            </a:r>
            <a:endParaRPr lang="en-US" dirty="0">
              <a:solidFill>
                <a:srgbClr val="C00000"/>
              </a:solidFill>
            </a:endParaRPr>
          </a:p>
        </p:txBody>
      </p:sp>
      <p:cxnSp>
        <p:nvCxnSpPr>
          <p:cNvPr id="24" name="Straight Arrow Connector 23"/>
          <p:cNvCxnSpPr/>
          <p:nvPr/>
        </p:nvCxnSpPr>
        <p:spPr>
          <a:xfrm flipH="1" flipV="1">
            <a:off x="4800600" y="2824843"/>
            <a:ext cx="1284517" cy="747319"/>
          </a:xfrm>
          <a:prstGeom prst="straightConnector1">
            <a:avLst/>
          </a:prstGeom>
          <a:ln w="25400">
            <a:solidFill>
              <a:schemeClr val="tx2"/>
            </a:solidFill>
            <a:tailEnd type="arrow"/>
          </a:ln>
        </p:spPr>
        <p:style>
          <a:lnRef idx="1">
            <a:schemeClr val="accent1"/>
          </a:lnRef>
          <a:fillRef idx="0">
            <a:schemeClr val="accent1"/>
          </a:fillRef>
          <a:effectRef idx="0">
            <a:schemeClr val="accent1"/>
          </a:effectRef>
          <a:fontRef idx="minor">
            <a:schemeClr val="tx1"/>
          </a:fontRef>
        </p:style>
      </p:cxnSp>
      <p:pic>
        <p:nvPicPr>
          <p:cNvPr id="27" name="Picture 2"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2600" y="1610067"/>
            <a:ext cx="1071856" cy="1319207"/>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rot="1670512">
            <a:off x="5462006" y="3233007"/>
            <a:ext cx="1596959" cy="369332"/>
          </a:xfrm>
          <a:prstGeom prst="rect">
            <a:avLst/>
          </a:prstGeom>
          <a:noFill/>
        </p:spPr>
        <p:txBody>
          <a:bodyPr wrap="square" rtlCol="0">
            <a:spAutoFit/>
          </a:bodyPr>
          <a:lstStyle/>
          <a:p>
            <a:pPr algn="ctr"/>
            <a:r>
              <a:rPr lang="en-US" dirty="0" smtClean="0">
                <a:solidFill>
                  <a:srgbClr val="C00000"/>
                </a:solidFill>
              </a:rPr>
              <a:t>Option to pay</a:t>
            </a:r>
            <a:endParaRPr lang="en-US" dirty="0">
              <a:solidFill>
                <a:srgbClr val="C00000"/>
              </a:solidFill>
            </a:endParaRPr>
          </a:p>
        </p:txBody>
      </p:sp>
      <p:sp>
        <p:nvSpPr>
          <p:cNvPr id="3" name="Slide Number Placeholder 2"/>
          <p:cNvSpPr>
            <a:spLocks noGrp="1"/>
          </p:cNvSpPr>
          <p:nvPr>
            <p:ph type="sldNum" sz="quarter" idx="12"/>
          </p:nvPr>
        </p:nvSpPr>
        <p:spPr/>
        <p:txBody>
          <a:bodyPr/>
          <a:lstStyle/>
          <a:p>
            <a:fld id="{5F6AE028-0B67-4BE6-8617-910594138DE0}" type="slidenum">
              <a:rPr lang="en-US" smtClean="0"/>
              <a:t>16</a:t>
            </a:fld>
            <a:endParaRPr lang="en-US" dirty="0"/>
          </a:p>
        </p:txBody>
      </p:sp>
    </p:spTree>
    <p:extLst>
      <p:ext uri="{BB962C8B-B14F-4D97-AF65-F5344CB8AC3E}">
        <p14:creationId xmlns:p14="http://schemas.microsoft.com/office/powerpoint/2010/main" val="3119363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ntr" presetSubtype="0" fill="hold"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 presetClass="entr" presetSubtype="0" fill="hold"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0"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80" cy="5143500"/>
          </a:xfrm>
          <a:prstGeom prst="rect">
            <a:avLst/>
          </a:prstGeom>
        </p:spPr>
      </p:pic>
      <p:sp>
        <p:nvSpPr>
          <p:cNvPr id="3" name="Rectangle 2"/>
          <p:cNvSpPr/>
          <p:nvPr/>
        </p:nvSpPr>
        <p:spPr>
          <a:xfrm>
            <a:off x="1293976" y="1733550"/>
            <a:ext cx="6551986" cy="923330"/>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cap="none" spc="50" dirty="0" smtClean="0">
                <a:ln w="11430"/>
                <a:solidFill>
                  <a:srgbClr val="8C2C2C"/>
                </a:solidFill>
                <a:effectLst>
                  <a:outerShdw blurRad="76200" dist="50800" dir="5400000" algn="tl" rotWithShape="0">
                    <a:srgbClr val="000000">
                      <a:alpha val="65000"/>
                    </a:srgbClr>
                  </a:outerShdw>
                </a:effectLst>
              </a:rPr>
              <a:t>Women of the Moose</a:t>
            </a:r>
            <a:endParaRPr lang="en-US" sz="5400" b="1" cap="none" spc="50" dirty="0">
              <a:ln w="11430"/>
              <a:solidFill>
                <a:srgbClr val="8C2C2C"/>
              </a:solidFill>
              <a:effectLst>
                <a:outerShdw blurRad="76200" dist="50800" dir="5400000" algn="tl" rotWithShape="0">
                  <a:srgbClr val="000000">
                    <a:alpha val="65000"/>
                  </a:srgbClr>
                </a:outerShdw>
              </a:effectLst>
            </a:endParaRPr>
          </a:p>
        </p:txBody>
      </p:sp>
      <p:sp>
        <p:nvSpPr>
          <p:cNvPr id="5" name="Rectangle 4"/>
          <p:cNvSpPr/>
          <p:nvPr/>
        </p:nvSpPr>
        <p:spPr>
          <a:xfrm>
            <a:off x="2541472" y="2656880"/>
            <a:ext cx="5723747" cy="70788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Chapter of Tomorrow</a:t>
            </a:r>
            <a:endParaRPr lang="en-US"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6" name="Slide Number Placeholder 5"/>
          <p:cNvSpPr>
            <a:spLocks noGrp="1"/>
          </p:cNvSpPr>
          <p:nvPr>
            <p:ph type="sldNum" sz="quarter" idx="12"/>
          </p:nvPr>
        </p:nvSpPr>
        <p:spPr/>
        <p:txBody>
          <a:bodyPr/>
          <a:lstStyle/>
          <a:p>
            <a:fld id="{5F6AE028-0B67-4BE6-8617-910594138DE0}" type="slidenum">
              <a:rPr lang="en-US" smtClean="0"/>
              <a:t>17</a:t>
            </a:fld>
            <a:endParaRPr lang="en-US" dirty="0"/>
          </a:p>
        </p:txBody>
      </p:sp>
    </p:spTree>
    <p:extLst>
      <p:ext uri="{BB962C8B-B14F-4D97-AF65-F5344CB8AC3E}">
        <p14:creationId xmlns:p14="http://schemas.microsoft.com/office/powerpoint/2010/main" val="1354615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80" cy="5143500"/>
          </a:xfrm>
          <a:prstGeom prst="rect">
            <a:avLst/>
          </a:prstGeom>
        </p:spPr>
      </p:pic>
      <p:sp>
        <p:nvSpPr>
          <p:cNvPr id="6" name="Rectangle 5"/>
          <p:cNvSpPr/>
          <p:nvPr/>
        </p:nvSpPr>
        <p:spPr>
          <a:xfrm>
            <a:off x="1524000" y="209550"/>
            <a:ext cx="2698880" cy="70788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STRUCTURE</a:t>
            </a:r>
            <a:endParaRPr lang="en-US"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endParaRPr>
          </a:p>
        </p:txBody>
      </p:sp>
      <p:sp>
        <p:nvSpPr>
          <p:cNvPr id="3" name="TextBox 2"/>
          <p:cNvSpPr txBox="1"/>
          <p:nvPr/>
        </p:nvSpPr>
        <p:spPr>
          <a:xfrm>
            <a:off x="1676400" y="895350"/>
            <a:ext cx="7315200" cy="2923877"/>
          </a:xfrm>
          <a:prstGeom prst="rect">
            <a:avLst/>
          </a:prstGeom>
          <a:noFill/>
        </p:spPr>
        <p:txBody>
          <a:bodyPr wrap="square" rtlCol="0">
            <a:spAutoFit/>
          </a:bodyPr>
          <a:lstStyle/>
          <a:p>
            <a:pPr marL="285750" indent="-285750">
              <a:spcBef>
                <a:spcPts val="800"/>
              </a:spcBef>
              <a:buClr>
                <a:srgbClr val="8C2C2C"/>
              </a:buClr>
              <a:buSzPct val="125000"/>
              <a:buFont typeface="Arial" panose="020B0604020202020204" pitchFamily="34" charset="0"/>
              <a:buChar char="•"/>
            </a:pPr>
            <a:r>
              <a:rPr lang="en-US" dirty="0" smtClean="0"/>
              <a:t>Members desire segregated gatherings </a:t>
            </a:r>
          </a:p>
          <a:p>
            <a:pPr marL="285750" indent="-285750">
              <a:spcBef>
                <a:spcPts val="800"/>
              </a:spcBef>
              <a:buClr>
                <a:srgbClr val="8C2C2C"/>
              </a:buClr>
              <a:buSzPct val="125000"/>
              <a:buFont typeface="Arial" panose="020B0604020202020204" pitchFamily="34" charset="0"/>
              <a:buChar char="•"/>
            </a:pPr>
            <a:r>
              <a:rPr lang="en-US" dirty="0" smtClean="0"/>
              <a:t>Maintaining honors, charitable focus, lower dues and influence</a:t>
            </a:r>
          </a:p>
          <a:p>
            <a:pPr marL="285750" indent="-285750">
              <a:spcBef>
                <a:spcPts val="800"/>
              </a:spcBef>
              <a:buClr>
                <a:srgbClr val="8C2C2C"/>
              </a:buClr>
              <a:buSzPct val="125000"/>
              <a:buFont typeface="Arial" panose="020B0604020202020204" pitchFamily="34" charset="0"/>
              <a:buChar char="•"/>
            </a:pPr>
            <a:r>
              <a:rPr lang="en-US" dirty="0" smtClean="0"/>
              <a:t>Chapter will be an affiliated unit of the Moose home/Lodge</a:t>
            </a:r>
          </a:p>
          <a:p>
            <a:pPr marL="285750" indent="-285750">
              <a:spcBef>
                <a:spcPts val="800"/>
              </a:spcBef>
              <a:buClr>
                <a:srgbClr val="8C2C2C"/>
              </a:buClr>
              <a:buSzPct val="125000"/>
              <a:buFont typeface="Arial" panose="020B0604020202020204" pitchFamily="34" charset="0"/>
              <a:buChar char="•"/>
            </a:pPr>
            <a:r>
              <a:rPr lang="en-US" dirty="0" smtClean="0"/>
              <a:t>Operate similarly but with installed, volunteer positions and meetings reduced</a:t>
            </a:r>
          </a:p>
          <a:p>
            <a:pPr marL="285750" indent="-285750">
              <a:spcBef>
                <a:spcPts val="800"/>
              </a:spcBef>
              <a:buClr>
                <a:srgbClr val="8C2C2C"/>
              </a:buClr>
              <a:buSzPct val="125000"/>
              <a:buFont typeface="Arial" panose="020B0604020202020204" pitchFamily="34" charset="0"/>
              <a:buChar char="•"/>
            </a:pPr>
            <a:r>
              <a:rPr lang="en-US" dirty="0" smtClean="0"/>
              <a:t>Chapters will maintain their current assets</a:t>
            </a:r>
          </a:p>
          <a:p>
            <a:pPr marL="285750" indent="-285750">
              <a:spcBef>
                <a:spcPts val="800"/>
              </a:spcBef>
              <a:buClr>
                <a:srgbClr val="8C2C2C"/>
              </a:buClr>
              <a:buSzPct val="125000"/>
              <a:buFont typeface="Arial" panose="020B0604020202020204" pitchFamily="34" charset="0"/>
              <a:buChar char="•"/>
            </a:pPr>
            <a:r>
              <a:rPr lang="en-US" dirty="0" smtClean="0"/>
              <a:t>Chapters will have their own leadership</a:t>
            </a:r>
          </a:p>
          <a:p>
            <a:pPr marL="285750" indent="-285750">
              <a:spcBef>
                <a:spcPts val="800"/>
              </a:spcBef>
              <a:buClr>
                <a:srgbClr val="8C2C2C"/>
              </a:buClr>
              <a:buSzPct val="125000"/>
              <a:buFont typeface="Arial" panose="020B0604020202020204" pitchFamily="34" charset="0"/>
              <a:buChar char="•"/>
            </a:pPr>
            <a:r>
              <a:rPr lang="en-US" dirty="0" smtClean="0"/>
              <a:t>Chapter unit will serve as a vehicle for WOTM Higher Degrees</a:t>
            </a:r>
            <a:endParaRPr lang="en-US" dirty="0"/>
          </a:p>
        </p:txBody>
      </p:sp>
      <p:sp>
        <p:nvSpPr>
          <p:cNvPr id="5" name="Slide Number Placeholder 4"/>
          <p:cNvSpPr>
            <a:spLocks noGrp="1"/>
          </p:cNvSpPr>
          <p:nvPr>
            <p:ph type="sldNum" sz="quarter" idx="12"/>
          </p:nvPr>
        </p:nvSpPr>
        <p:spPr/>
        <p:txBody>
          <a:bodyPr/>
          <a:lstStyle/>
          <a:p>
            <a:fld id="{5F6AE028-0B67-4BE6-8617-910594138DE0}" type="slidenum">
              <a:rPr lang="en-US" smtClean="0"/>
              <a:t>18</a:t>
            </a:fld>
            <a:endParaRPr lang="en-US" dirty="0"/>
          </a:p>
        </p:txBody>
      </p:sp>
    </p:spTree>
    <p:extLst>
      <p:ext uri="{BB962C8B-B14F-4D97-AF65-F5344CB8AC3E}">
        <p14:creationId xmlns:p14="http://schemas.microsoft.com/office/powerpoint/2010/main" val="1041727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39939"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35880" cy="5143500"/>
          </a:xfrm>
          <a:prstGeom prst="rect">
            <a:avLst/>
          </a:prstGeom>
        </p:spPr>
      </p:pic>
      <p:sp>
        <p:nvSpPr>
          <p:cNvPr id="6" name="Rectangle 5"/>
          <p:cNvSpPr/>
          <p:nvPr/>
        </p:nvSpPr>
        <p:spPr>
          <a:xfrm>
            <a:off x="152400" y="209695"/>
            <a:ext cx="5791200" cy="630942"/>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3500" b="1"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Tentative Proposed Structure</a:t>
            </a:r>
            <a:endParaRPr lang="en-US" sz="3500" b="1"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endParaRP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0600" y="1012564"/>
            <a:ext cx="5334000" cy="3953436"/>
          </a:xfrm>
          <a:prstGeom prst="rect">
            <a:avLst/>
          </a:prstGeom>
        </p:spPr>
      </p:pic>
      <p:sp>
        <p:nvSpPr>
          <p:cNvPr id="3" name="Slide Number Placeholder 2"/>
          <p:cNvSpPr>
            <a:spLocks noGrp="1"/>
          </p:cNvSpPr>
          <p:nvPr>
            <p:ph type="sldNum" sz="quarter" idx="12"/>
          </p:nvPr>
        </p:nvSpPr>
        <p:spPr/>
        <p:txBody>
          <a:bodyPr/>
          <a:lstStyle/>
          <a:p>
            <a:fld id="{5F6AE028-0B67-4BE6-8617-910594138DE0}" type="slidenum">
              <a:rPr lang="en-US" smtClean="0"/>
              <a:t>19</a:t>
            </a:fld>
            <a:endParaRPr lang="en-US" dirty="0"/>
          </a:p>
        </p:txBody>
      </p:sp>
    </p:spTree>
    <p:extLst>
      <p:ext uri="{BB962C8B-B14F-4D97-AF65-F5344CB8AC3E}">
        <p14:creationId xmlns:p14="http://schemas.microsoft.com/office/powerpoint/2010/main" val="3768980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p:nvPr/>
        </p:nvSpPr>
        <p:spPr>
          <a:xfrm>
            <a:off x="0" y="0"/>
            <a:ext cx="9139939"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12023"/>
            <a:ext cx="4876800" cy="5131477"/>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 y="0"/>
            <a:ext cx="9135880" cy="5143500"/>
          </a:xfrm>
          <a:prstGeom prst="rect">
            <a:avLst/>
          </a:prstGeom>
          <a:ln>
            <a:solidFill>
              <a:schemeClr val="tx1"/>
            </a:solidFill>
          </a:ln>
        </p:spPr>
      </p:pic>
      <p:sp>
        <p:nvSpPr>
          <p:cNvPr id="8" name="Rectangle 7"/>
          <p:cNvSpPr/>
          <p:nvPr/>
        </p:nvSpPr>
        <p:spPr>
          <a:xfrm>
            <a:off x="1607670" y="57150"/>
            <a:ext cx="6125395" cy="70788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The vision of one moose</a:t>
            </a:r>
            <a:endParaRPr lang="en-US"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endParaRPr>
          </a:p>
        </p:txBody>
      </p:sp>
      <p:sp>
        <p:nvSpPr>
          <p:cNvPr id="13" name="TextBox 12"/>
          <p:cNvSpPr txBox="1"/>
          <p:nvPr/>
        </p:nvSpPr>
        <p:spPr>
          <a:xfrm>
            <a:off x="1828800" y="795173"/>
            <a:ext cx="5257273" cy="369332"/>
          </a:xfrm>
          <a:prstGeom prst="rect">
            <a:avLst/>
          </a:prstGeom>
          <a:noFill/>
        </p:spPr>
        <p:txBody>
          <a:bodyPr wrap="none" rtlCol="0">
            <a:spAutoFit/>
          </a:bodyPr>
          <a:lstStyle/>
          <a:p>
            <a:pPr marL="285750" indent="-285750">
              <a:buClr>
                <a:srgbClr val="B31621"/>
              </a:buClr>
              <a:buSzPct val="125000"/>
              <a:buFont typeface="Arial" panose="020B0604020202020204" pitchFamily="34" charset="0"/>
              <a:buChar char="•"/>
            </a:pPr>
            <a:r>
              <a:rPr lang="en-US" dirty="0"/>
              <a:t>Vision of One Moose has been around for decades </a:t>
            </a:r>
          </a:p>
        </p:txBody>
      </p:sp>
      <p:sp>
        <p:nvSpPr>
          <p:cNvPr id="14" name="TextBox 13"/>
          <p:cNvSpPr txBox="1"/>
          <p:nvPr/>
        </p:nvSpPr>
        <p:spPr>
          <a:xfrm>
            <a:off x="1829327" y="1135618"/>
            <a:ext cx="6533007" cy="369332"/>
          </a:xfrm>
          <a:prstGeom prst="rect">
            <a:avLst/>
          </a:prstGeom>
          <a:noFill/>
        </p:spPr>
        <p:txBody>
          <a:bodyPr wrap="none" rtlCol="0">
            <a:spAutoFit/>
          </a:bodyPr>
          <a:lstStyle/>
          <a:p>
            <a:pPr marL="285750" indent="-285750">
              <a:buClr>
                <a:srgbClr val="B31621"/>
              </a:buClr>
              <a:buSzPct val="125000"/>
              <a:buFont typeface="Arial" panose="020B0604020202020204" pitchFamily="34" charset="0"/>
              <a:buChar char="•"/>
            </a:pPr>
            <a:r>
              <a:rPr lang="en-US" dirty="0" smtClean="0"/>
              <a:t>2017 committee formed for the purpose of uniting our fraternity</a:t>
            </a:r>
            <a:endParaRPr lang="en-US" dirty="0"/>
          </a:p>
        </p:txBody>
      </p:sp>
      <p:sp>
        <p:nvSpPr>
          <p:cNvPr id="19" name="TextBox 18"/>
          <p:cNvSpPr txBox="1"/>
          <p:nvPr/>
        </p:nvSpPr>
        <p:spPr>
          <a:xfrm>
            <a:off x="1824767" y="1440418"/>
            <a:ext cx="6582315" cy="1754326"/>
          </a:xfrm>
          <a:prstGeom prst="rect">
            <a:avLst/>
          </a:prstGeom>
          <a:noFill/>
        </p:spPr>
        <p:txBody>
          <a:bodyPr wrap="none" rtlCol="0">
            <a:spAutoFit/>
          </a:bodyPr>
          <a:lstStyle/>
          <a:p>
            <a:pPr marL="285750" indent="-285750">
              <a:buClr>
                <a:srgbClr val="B31621"/>
              </a:buClr>
              <a:buSzPct val="125000"/>
              <a:buFont typeface="Arial" panose="020B0604020202020204" pitchFamily="34" charset="0"/>
              <a:buChar char="•"/>
            </a:pPr>
            <a:r>
              <a:rPr lang="en-US" dirty="0" smtClean="0"/>
              <a:t>Discussions Included:</a:t>
            </a:r>
          </a:p>
          <a:p>
            <a:pPr marL="742950" lvl="1" indent="-285750">
              <a:buClr>
                <a:srgbClr val="B31621"/>
              </a:buClr>
              <a:buSzPct val="100000"/>
              <a:buFont typeface="Wingdings" panose="05000000000000000000" pitchFamily="2" charset="2"/>
              <a:buChar char="§"/>
            </a:pPr>
            <a:r>
              <a:rPr lang="en-US" dirty="0" smtClean="0"/>
              <a:t>Membership and leadership roles</a:t>
            </a:r>
          </a:p>
          <a:p>
            <a:pPr marL="742950" lvl="1" indent="-285750">
              <a:buClr>
                <a:srgbClr val="B31621"/>
              </a:buClr>
              <a:buSzPct val="100000"/>
              <a:buFont typeface="Wingdings" panose="05000000000000000000" pitchFamily="2" charset="2"/>
              <a:buChar char="§"/>
            </a:pPr>
            <a:r>
              <a:rPr lang="en-US" dirty="0" smtClean="0"/>
              <a:t>Men and Women equal membership positions, honors,</a:t>
            </a:r>
            <a:br>
              <a:rPr lang="en-US" dirty="0" smtClean="0"/>
            </a:br>
            <a:r>
              <a:rPr lang="en-US" dirty="0" smtClean="0"/>
              <a:t>Higher Degrees and dues</a:t>
            </a:r>
          </a:p>
          <a:p>
            <a:pPr marL="285750" indent="-285750">
              <a:buClr>
                <a:srgbClr val="B31621"/>
              </a:buClr>
              <a:buSzPct val="125000"/>
              <a:buFont typeface="Arial" panose="020B0604020202020204" pitchFamily="34" charset="0"/>
              <a:buChar char="•"/>
            </a:pPr>
            <a:r>
              <a:rPr lang="en-US" dirty="0" smtClean="0"/>
              <a:t>Minutes documented timelines, models, pros and cons, dues and</a:t>
            </a:r>
            <a:br>
              <a:rPr lang="en-US" dirty="0" smtClean="0"/>
            </a:br>
            <a:r>
              <a:rPr lang="en-US" dirty="0" smtClean="0"/>
              <a:t>potential losses and gains</a:t>
            </a:r>
            <a:endParaRPr lang="en-US" dirty="0"/>
          </a:p>
        </p:txBody>
      </p:sp>
      <p:sp>
        <p:nvSpPr>
          <p:cNvPr id="20" name="TextBox 19"/>
          <p:cNvSpPr txBox="1"/>
          <p:nvPr/>
        </p:nvSpPr>
        <p:spPr>
          <a:xfrm>
            <a:off x="1828800" y="3116818"/>
            <a:ext cx="4773807" cy="369332"/>
          </a:xfrm>
          <a:prstGeom prst="rect">
            <a:avLst/>
          </a:prstGeom>
          <a:noFill/>
        </p:spPr>
        <p:txBody>
          <a:bodyPr wrap="none" rtlCol="0">
            <a:spAutoFit/>
          </a:bodyPr>
          <a:lstStyle/>
          <a:p>
            <a:pPr marL="285750" indent="-285750">
              <a:buClr>
                <a:srgbClr val="B31621"/>
              </a:buClr>
              <a:buSzPct val="125000"/>
              <a:buFont typeface="Arial" panose="020B0604020202020204" pitchFamily="34" charset="0"/>
              <a:buChar char="•"/>
            </a:pPr>
            <a:r>
              <a:rPr lang="en-US" dirty="0" smtClean="0"/>
              <a:t>All in agreement that changes were necessary</a:t>
            </a:r>
            <a:endParaRPr lang="en-US" dirty="0"/>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34000" y="3422410"/>
            <a:ext cx="3962400" cy="1501741"/>
          </a:xfrm>
          <a:prstGeom prst="rect">
            <a:avLst/>
          </a:prstGeom>
          <a:scene3d>
            <a:camera prst="isometricOffAxis1Right"/>
            <a:lightRig rig="threePt" dir="t"/>
          </a:scene3d>
        </p:spPr>
      </p:pic>
      <p:sp>
        <p:nvSpPr>
          <p:cNvPr id="2" name="Slide Number Placeholder 1"/>
          <p:cNvSpPr>
            <a:spLocks noGrp="1"/>
          </p:cNvSpPr>
          <p:nvPr>
            <p:ph type="sldNum" sz="quarter" idx="12"/>
          </p:nvPr>
        </p:nvSpPr>
        <p:spPr/>
        <p:txBody>
          <a:bodyPr/>
          <a:lstStyle/>
          <a:p>
            <a:fld id="{5F6AE028-0B67-4BE6-8617-910594138DE0}" type="slidenum">
              <a:rPr lang="en-US" smtClean="0"/>
              <a:t>2</a:t>
            </a:fld>
            <a:endParaRPr lang="en-US" dirty="0"/>
          </a:p>
        </p:txBody>
      </p:sp>
    </p:spTree>
    <p:extLst>
      <p:ext uri="{BB962C8B-B14F-4D97-AF65-F5344CB8AC3E}">
        <p14:creationId xmlns:p14="http://schemas.microsoft.com/office/powerpoint/2010/main" val="3768800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35880" cy="5143500"/>
          </a:xfrm>
          <a:prstGeom prst="rect">
            <a:avLst/>
          </a:prstGeom>
        </p:spPr>
      </p:pic>
      <p:sp>
        <p:nvSpPr>
          <p:cNvPr id="6" name="Rectangle 5"/>
          <p:cNvSpPr/>
          <p:nvPr/>
        </p:nvSpPr>
        <p:spPr>
          <a:xfrm>
            <a:off x="1607670" y="57150"/>
            <a:ext cx="4982454" cy="70788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TERMS OF Operation</a:t>
            </a:r>
            <a:endParaRPr lang="en-US"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endParaRPr>
          </a:p>
        </p:txBody>
      </p:sp>
      <p:sp>
        <p:nvSpPr>
          <p:cNvPr id="7" name="TextBox 6"/>
          <p:cNvSpPr txBox="1"/>
          <p:nvPr/>
        </p:nvSpPr>
        <p:spPr>
          <a:xfrm>
            <a:off x="1676400" y="895350"/>
            <a:ext cx="7315200" cy="2854628"/>
          </a:xfrm>
          <a:prstGeom prst="rect">
            <a:avLst/>
          </a:prstGeom>
          <a:noFill/>
        </p:spPr>
        <p:txBody>
          <a:bodyPr wrap="square" rtlCol="0">
            <a:spAutoFit/>
          </a:bodyPr>
          <a:lstStyle/>
          <a:p>
            <a:pPr marL="285750" indent="-285750">
              <a:spcBef>
                <a:spcPts val="300"/>
              </a:spcBef>
              <a:buClr>
                <a:srgbClr val="8C2C2C"/>
              </a:buClr>
              <a:buSzPct val="125000"/>
              <a:buFont typeface="Arial" panose="020B0604020202020204" pitchFamily="34" charset="0"/>
              <a:buChar char="•"/>
            </a:pPr>
            <a:r>
              <a:rPr lang="en-US" dirty="0"/>
              <a:t>The JGR will absorb the duties of the Junior Regent</a:t>
            </a:r>
            <a:endParaRPr lang="en-US" dirty="0" smtClean="0"/>
          </a:p>
          <a:p>
            <a:pPr marL="285750" indent="-285750">
              <a:spcBef>
                <a:spcPts val="300"/>
              </a:spcBef>
              <a:buClr>
                <a:srgbClr val="8C2C2C"/>
              </a:buClr>
              <a:buSzPct val="125000"/>
              <a:buFont typeface="Arial" panose="020B0604020202020204" pitchFamily="34" charset="0"/>
              <a:buChar char="•"/>
            </a:pPr>
            <a:r>
              <a:rPr lang="en-US" dirty="0"/>
              <a:t>The JGR will be an office of condition, as it is now. </a:t>
            </a:r>
            <a:endParaRPr lang="en-US" dirty="0" smtClean="0"/>
          </a:p>
          <a:p>
            <a:pPr marL="285750" indent="-285750">
              <a:spcBef>
                <a:spcPts val="300"/>
              </a:spcBef>
              <a:buClr>
                <a:srgbClr val="8C2C2C"/>
              </a:buClr>
              <a:buSzPct val="125000"/>
              <a:buFont typeface="Arial" panose="020B0604020202020204" pitchFamily="34" charset="0"/>
              <a:buChar char="•"/>
            </a:pPr>
            <a:r>
              <a:rPr lang="en-US" dirty="0" smtClean="0"/>
              <a:t>The JGR will only vote to break a tie during a Board meeting</a:t>
            </a:r>
          </a:p>
          <a:p>
            <a:pPr marL="285750" indent="-285750">
              <a:spcBef>
                <a:spcPts val="300"/>
              </a:spcBef>
              <a:buClr>
                <a:srgbClr val="8C2C2C"/>
              </a:buClr>
              <a:buSzPct val="125000"/>
              <a:buFont typeface="Arial" panose="020B0604020202020204" pitchFamily="34" charset="0"/>
              <a:buChar char="•"/>
            </a:pPr>
            <a:r>
              <a:rPr lang="en-US" dirty="0"/>
              <a:t>A quorum will consist of a minimum of 5 members, including 1 officer</a:t>
            </a:r>
            <a:endParaRPr lang="en-US" dirty="0" smtClean="0"/>
          </a:p>
          <a:p>
            <a:pPr marL="285750" indent="-285750">
              <a:spcBef>
                <a:spcPts val="300"/>
              </a:spcBef>
              <a:buClr>
                <a:srgbClr val="8C2C2C"/>
              </a:buClr>
              <a:buSzPct val="125000"/>
              <a:buFont typeface="Arial" panose="020B0604020202020204" pitchFamily="34" charset="0"/>
              <a:buChar char="•"/>
            </a:pPr>
            <a:r>
              <a:rPr lang="en-US" dirty="0"/>
              <a:t>A quorum for the Board of Officers will be a minimum of 2 officers</a:t>
            </a:r>
            <a:endParaRPr lang="en-US" dirty="0" smtClean="0"/>
          </a:p>
          <a:p>
            <a:pPr marL="285750" indent="-285750">
              <a:spcBef>
                <a:spcPts val="300"/>
              </a:spcBef>
              <a:buClr>
                <a:srgbClr val="8C2C2C"/>
              </a:buClr>
              <a:buSzPct val="125000"/>
              <a:buFont typeface="Arial" panose="020B0604020202020204" pitchFamily="34" charset="0"/>
              <a:buChar char="•"/>
            </a:pPr>
            <a:r>
              <a:rPr lang="en-US" dirty="0" smtClean="0"/>
              <a:t>Higher </a:t>
            </a:r>
            <a:r>
              <a:rPr lang="en-US" dirty="0"/>
              <a:t>Degree members </a:t>
            </a:r>
            <a:r>
              <a:rPr lang="en-US" i="1" dirty="0"/>
              <a:t>might</a:t>
            </a:r>
            <a:r>
              <a:rPr lang="en-US" dirty="0"/>
              <a:t> be eligible to serve in any elected office</a:t>
            </a:r>
            <a:endParaRPr lang="en-US" dirty="0" smtClean="0"/>
          </a:p>
          <a:p>
            <a:pPr marL="285750" indent="-285750">
              <a:spcBef>
                <a:spcPts val="300"/>
              </a:spcBef>
              <a:buClr>
                <a:srgbClr val="8C2C2C"/>
              </a:buClr>
              <a:buSzPct val="125000"/>
              <a:buFont typeface="Arial" panose="020B0604020202020204" pitchFamily="34" charset="0"/>
              <a:buChar char="•"/>
            </a:pPr>
            <a:r>
              <a:rPr lang="en-US" dirty="0"/>
              <a:t>A minimum of 1 Chapter meeting shall be conducted </a:t>
            </a:r>
            <a:r>
              <a:rPr lang="en-US" dirty="0" smtClean="0"/>
              <a:t>monthly</a:t>
            </a:r>
          </a:p>
          <a:p>
            <a:pPr indent="-285750">
              <a:spcBef>
                <a:spcPts val="300"/>
              </a:spcBef>
              <a:buClr>
                <a:srgbClr val="8C2C2C"/>
              </a:buClr>
              <a:buSzPct val="125000"/>
              <a:buFont typeface="Arial" panose="020B0604020202020204" pitchFamily="34" charset="0"/>
              <a:buChar char="•"/>
            </a:pPr>
            <a:r>
              <a:rPr lang="en-US" dirty="0"/>
              <a:t>A minimum of 1 Chapter Board of </a:t>
            </a:r>
            <a:r>
              <a:rPr lang="en-US" dirty="0" smtClean="0"/>
              <a:t>Officers’ </a:t>
            </a:r>
            <a:r>
              <a:rPr lang="en-US" dirty="0"/>
              <a:t>meeting shall be </a:t>
            </a:r>
            <a:r>
              <a:rPr lang="en-US" dirty="0" smtClean="0"/>
              <a:t>conducted</a:t>
            </a:r>
            <a:br>
              <a:rPr lang="en-US" dirty="0" smtClean="0"/>
            </a:br>
            <a:r>
              <a:rPr lang="en-US" dirty="0" smtClean="0"/>
              <a:t>     monthly; could </a:t>
            </a:r>
            <a:r>
              <a:rPr lang="en-US" dirty="0"/>
              <a:t>be same day/night as </a:t>
            </a:r>
            <a:r>
              <a:rPr lang="en-US" dirty="0" smtClean="0"/>
              <a:t>the Chapter </a:t>
            </a:r>
            <a:r>
              <a:rPr lang="en-US" dirty="0"/>
              <a:t>meeting</a:t>
            </a:r>
          </a:p>
        </p:txBody>
      </p:sp>
      <p:sp>
        <p:nvSpPr>
          <p:cNvPr id="2" name="Slide Number Placeholder 1"/>
          <p:cNvSpPr>
            <a:spLocks noGrp="1"/>
          </p:cNvSpPr>
          <p:nvPr>
            <p:ph type="sldNum" sz="quarter" idx="12"/>
          </p:nvPr>
        </p:nvSpPr>
        <p:spPr/>
        <p:txBody>
          <a:bodyPr/>
          <a:lstStyle/>
          <a:p>
            <a:fld id="{5F6AE028-0B67-4BE6-8617-910594138DE0}" type="slidenum">
              <a:rPr lang="en-US" smtClean="0"/>
              <a:t>20</a:t>
            </a:fld>
            <a:endParaRPr lang="en-US" dirty="0"/>
          </a:p>
        </p:txBody>
      </p:sp>
    </p:spTree>
    <p:extLst>
      <p:ext uri="{BB962C8B-B14F-4D97-AF65-F5344CB8AC3E}">
        <p14:creationId xmlns:p14="http://schemas.microsoft.com/office/powerpoint/2010/main" val="1187857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35880" cy="5143500"/>
          </a:xfrm>
          <a:prstGeom prst="rect">
            <a:avLst/>
          </a:prstGeom>
        </p:spPr>
      </p:pic>
      <p:sp>
        <p:nvSpPr>
          <p:cNvPr id="7" name="Rectangle 6"/>
          <p:cNvSpPr/>
          <p:nvPr/>
        </p:nvSpPr>
        <p:spPr>
          <a:xfrm>
            <a:off x="1607670" y="57150"/>
            <a:ext cx="1330621" cy="70788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DUES</a:t>
            </a:r>
            <a:endParaRPr lang="en-US"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endParaRPr>
          </a:p>
        </p:txBody>
      </p:sp>
      <p:sp>
        <p:nvSpPr>
          <p:cNvPr id="8" name="TextBox 7"/>
          <p:cNvSpPr txBox="1"/>
          <p:nvPr/>
        </p:nvSpPr>
        <p:spPr>
          <a:xfrm>
            <a:off x="1676400" y="742950"/>
            <a:ext cx="7010400" cy="3046988"/>
          </a:xfrm>
          <a:prstGeom prst="rect">
            <a:avLst/>
          </a:prstGeom>
          <a:noFill/>
        </p:spPr>
        <p:txBody>
          <a:bodyPr wrap="square" rtlCol="0">
            <a:spAutoFit/>
          </a:bodyPr>
          <a:lstStyle/>
          <a:p>
            <a:pPr marL="285750" indent="-285750">
              <a:spcBef>
                <a:spcPts val="600"/>
              </a:spcBef>
              <a:buClr>
                <a:srgbClr val="8C2C2C"/>
              </a:buClr>
              <a:buSzPct val="125000"/>
              <a:buFont typeface="Arial" panose="020B0604020202020204" pitchFamily="34" charset="0"/>
              <a:buChar char="•"/>
            </a:pPr>
            <a:r>
              <a:rPr lang="en-US" dirty="0" smtClean="0"/>
              <a:t>Proposed minimum annual </a:t>
            </a:r>
            <a:r>
              <a:rPr lang="en-US" dirty="0"/>
              <a:t>dues for </a:t>
            </a:r>
            <a:r>
              <a:rPr lang="en-US" dirty="0" smtClean="0"/>
              <a:t>Chapter membership is </a:t>
            </a:r>
            <a:r>
              <a:rPr lang="en-US" b="1" dirty="0">
                <a:solidFill>
                  <a:srgbClr val="C00000"/>
                </a:solidFill>
              </a:rPr>
              <a:t>$15.00</a:t>
            </a:r>
            <a:endParaRPr lang="en-US" b="1" dirty="0" smtClean="0">
              <a:solidFill>
                <a:srgbClr val="C00000"/>
              </a:solidFill>
            </a:endParaRPr>
          </a:p>
          <a:p>
            <a:pPr marL="285750" indent="-285750">
              <a:spcBef>
                <a:spcPts val="600"/>
              </a:spcBef>
              <a:buClr>
                <a:srgbClr val="8C2C2C"/>
              </a:buClr>
              <a:buSzPct val="125000"/>
              <a:buFont typeface="Arial" panose="020B0604020202020204" pitchFamily="34" charset="0"/>
              <a:buChar char="•"/>
            </a:pPr>
            <a:r>
              <a:rPr lang="en-US" dirty="0"/>
              <a:t>D</a:t>
            </a:r>
            <a:r>
              <a:rPr lang="en-US" dirty="0" smtClean="0"/>
              <a:t>ues </a:t>
            </a:r>
            <a:r>
              <a:rPr lang="en-US" dirty="0"/>
              <a:t>in the Chapter will be waived for 3 years</a:t>
            </a:r>
            <a:r>
              <a:rPr lang="en-US" dirty="0" smtClean="0"/>
              <a:t> for current members</a:t>
            </a:r>
          </a:p>
          <a:p>
            <a:pPr marL="285750" indent="-285750">
              <a:spcBef>
                <a:spcPts val="600"/>
              </a:spcBef>
              <a:buClr>
                <a:srgbClr val="8C2C2C"/>
              </a:buClr>
              <a:buSzPct val="125000"/>
              <a:buFont typeface="Arial" panose="020B0604020202020204" pitchFamily="34" charset="0"/>
              <a:buChar char="•"/>
            </a:pPr>
            <a:r>
              <a:rPr lang="en-US" dirty="0"/>
              <a:t>After the 3 </a:t>
            </a:r>
            <a:r>
              <a:rPr lang="en-US" dirty="0" smtClean="0"/>
              <a:t>years </a:t>
            </a:r>
            <a:r>
              <a:rPr lang="en-US" dirty="0"/>
              <a:t>ALL </a:t>
            </a:r>
            <a:r>
              <a:rPr lang="en-US" dirty="0" smtClean="0"/>
              <a:t>Chapter members will </a:t>
            </a:r>
            <a:r>
              <a:rPr lang="en-US" dirty="0"/>
              <a:t>pay </a:t>
            </a:r>
            <a:r>
              <a:rPr lang="en-US" dirty="0" smtClean="0"/>
              <a:t>Chapter dues, </a:t>
            </a:r>
            <a:r>
              <a:rPr lang="en-US" dirty="0"/>
              <a:t>with the exception of Life members</a:t>
            </a:r>
            <a:endParaRPr lang="en-US" dirty="0" smtClean="0"/>
          </a:p>
          <a:p>
            <a:pPr marL="285750" indent="-285750">
              <a:spcBef>
                <a:spcPts val="600"/>
              </a:spcBef>
              <a:buClr>
                <a:srgbClr val="8C2C2C"/>
              </a:buClr>
              <a:buSzPct val="125000"/>
              <a:buFont typeface="Arial" panose="020B0604020202020204" pitchFamily="34" charset="0"/>
              <a:buChar char="•"/>
            </a:pPr>
            <a:r>
              <a:rPr lang="en-US" dirty="0"/>
              <a:t>A minimum per capita rate will be determined </a:t>
            </a:r>
            <a:endParaRPr lang="en-US" dirty="0" smtClean="0"/>
          </a:p>
          <a:p>
            <a:pPr marL="285750" indent="-285750">
              <a:spcBef>
                <a:spcPts val="600"/>
              </a:spcBef>
              <a:buClr>
                <a:srgbClr val="8C2C2C"/>
              </a:buClr>
              <a:buSzPct val="125000"/>
              <a:buFont typeface="Arial" panose="020B0604020202020204" pitchFamily="34" charset="0"/>
              <a:buChar char="•"/>
            </a:pPr>
            <a:r>
              <a:rPr lang="en-US" dirty="0"/>
              <a:t>New/reinstated/reenrolled members will pay </a:t>
            </a:r>
            <a:r>
              <a:rPr lang="en-US" dirty="0" smtClean="0"/>
              <a:t>a minimum of $15.00</a:t>
            </a:r>
          </a:p>
          <a:p>
            <a:pPr marL="285750" indent="-285750">
              <a:spcBef>
                <a:spcPts val="600"/>
              </a:spcBef>
              <a:buClr>
                <a:srgbClr val="8C2C2C"/>
              </a:buClr>
              <a:buSzPct val="125000"/>
              <a:buFont typeface="Arial" panose="020B0604020202020204" pitchFamily="34" charset="0"/>
              <a:buChar char="•"/>
            </a:pPr>
            <a:r>
              <a:rPr lang="en-US" dirty="0" smtClean="0"/>
              <a:t>No application </a:t>
            </a:r>
            <a:r>
              <a:rPr lang="en-US" dirty="0"/>
              <a:t>fee at the Chapter level</a:t>
            </a:r>
            <a:endParaRPr lang="en-US" dirty="0" smtClean="0"/>
          </a:p>
          <a:p>
            <a:pPr marL="285750" indent="-285750">
              <a:spcBef>
                <a:spcPts val="600"/>
              </a:spcBef>
              <a:buClr>
                <a:srgbClr val="8C2C2C"/>
              </a:buClr>
              <a:buSzPct val="125000"/>
              <a:buFont typeface="Arial" panose="020B0604020202020204" pitchFamily="34" charset="0"/>
              <a:buChar char="•"/>
            </a:pPr>
            <a:r>
              <a:rPr lang="en-US" dirty="0"/>
              <a:t>Higher </a:t>
            </a:r>
            <a:r>
              <a:rPr lang="en-US" dirty="0" smtClean="0"/>
              <a:t>Degree status </a:t>
            </a:r>
            <a:r>
              <a:rPr lang="en-US" dirty="0"/>
              <a:t>will remain active so long as </a:t>
            </a:r>
            <a:r>
              <a:rPr lang="en-US" dirty="0" smtClean="0"/>
              <a:t>Chapter </a:t>
            </a:r>
            <a:r>
              <a:rPr lang="en-US" dirty="0"/>
              <a:t>membership is in good </a:t>
            </a:r>
            <a:r>
              <a:rPr lang="en-US" dirty="0" smtClean="0"/>
              <a:t>standing</a:t>
            </a:r>
          </a:p>
        </p:txBody>
      </p:sp>
      <p:sp>
        <p:nvSpPr>
          <p:cNvPr id="2" name="Slide Number Placeholder 1"/>
          <p:cNvSpPr>
            <a:spLocks noGrp="1"/>
          </p:cNvSpPr>
          <p:nvPr>
            <p:ph type="sldNum" sz="quarter" idx="12"/>
          </p:nvPr>
        </p:nvSpPr>
        <p:spPr/>
        <p:txBody>
          <a:bodyPr/>
          <a:lstStyle/>
          <a:p>
            <a:fld id="{5F6AE028-0B67-4BE6-8617-910594138DE0}" type="slidenum">
              <a:rPr lang="en-US" smtClean="0"/>
              <a:t>21</a:t>
            </a:fld>
            <a:endParaRPr lang="en-US" dirty="0"/>
          </a:p>
        </p:txBody>
      </p:sp>
    </p:spTree>
    <p:extLst>
      <p:ext uri="{BB962C8B-B14F-4D97-AF65-F5344CB8AC3E}">
        <p14:creationId xmlns:p14="http://schemas.microsoft.com/office/powerpoint/2010/main" val="19642884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35880" cy="5143500"/>
          </a:xfrm>
          <a:prstGeom prst="rect">
            <a:avLst/>
          </a:prstGeom>
        </p:spPr>
      </p:pic>
      <p:sp>
        <p:nvSpPr>
          <p:cNvPr id="8" name="Rectangle 7"/>
          <p:cNvSpPr/>
          <p:nvPr/>
        </p:nvSpPr>
        <p:spPr>
          <a:xfrm>
            <a:off x="1607670" y="57150"/>
            <a:ext cx="5497082" cy="70788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STAND ALONE CHAPTERS</a:t>
            </a:r>
            <a:endParaRPr lang="en-US"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endParaRPr>
          </a:p>
        </p:txBody>
      </p:sp>
      <p:sp>
        <p:nvSpPr>
          <p:cNvPr id="9" name="TextBox 8"/>
          <p:cNvSpPr txBox="1"/>
          <p:nvPr/>
        </p:nvSpPr>
        <p:spPr>
          <a:xfrm>
            <a:off x="1676400" y="895350"/>
            <a:ext cx="7010400" cy="2446824"/>
          </a:xfrm>
          <a:prstGeom prst="rect">
            <a:avLst/>
          </a:prstGeom>
          <a:noFill/>
        </p:spPr>
        <p:txBody>
          <a:bodyPr wrap="square" rtlCol="0">
            <a:spAutoFit/>
          </a:bodyPr>
          <a:lstStyle/>
          <a:p>
            <a:pPr marL="285750" indent="-285750">
              <a:spcBef>
                <a:spcPts val="1800"/>
              </a:spcBef>
              <a:buClr>
                <a:srgbClr val="8C2C2C"/>
              </a:buClr>
              <a:buSzPct val="125000"/>
              <a:buFont typeface="Arial" panose="020B0604020202020204" pitchFamily="34" charset="0"/>
              <a:buChar char="•"/>
            </a:pPr>
            <a:r>
              <a:rPr lang="en-US" dirty="0"/>
              <a:t>W</a:t>
            </a:r>
            <a:r>
              <a:rPr lang="en-US" dirty="0" smtClean="0"/>
              <a:t>ill </a:t>
            </a:r>
            <a:r>
              <a:rPr lang="en-US" dirty="0"/>
              <a:t>need to be chartered as a new Moose </a:t>
            </a:r>
            <a:r>
              <a:rPr lang="en-US" dirty="0" smtClean="0"/>
              <a:t>Lodge </a:t>
            </a:r>
          </a:p>
          <a:p>
            <a:pPr marL="285750" indent="-285750">
              <a:spcBef>
                <a:spcPts val="1800"/>
              </a:spcBef>
              <a:buClr>
                <a:srgbClr val="8C2C2C"/>
              </a:buClr>
              <a:buSzPct val="125000"/>
              <a:buFont typeface="Arial" panose="020B0604020202020204" pitchFamily="34" charset="0"/>
              <a:buChar char="•"/>
            </a:pPr>
            <a:r>
              <a:rPr lang="en-US" dirty="0"/>
              <a:t>The current WOTM Chapter will continue to </a:t>
            </a:r>
            <a:r>
              <a:rPr lang="en-US" dirty="0" smtClean="0"/>
              <a:t>exist </a:t>
            </a:r>
          </a:p>
          <a:p>
            <a:pPr marL="285750" indent="-285750">
              <a:spcBef>
                <a:spcPts val="1800"/>
              </a:spcBef>
              <a:buClr>
                <a:srgbClr val="8C2C2C"/>
              </a:buClr>
              <a:buSzPct val="125000"/>
              <a:buFont typeface="Arial" panose="020B0604020202020204" pitchFamily="34" charset="0"/>
              <a:buChar char="•"/>
            </a:pPr>
            <a:r>
              <a:rPr lang="en-US" dirty="0"/>
              <a:t>Chapter members also become members of the </a:t>
            </a:r>
            <a:r>
              <a:rPr lang="en-US" dirty="0" smtClean="0"/>
              <a:t>new Moose Lodge</a:t>
            </a:r>
          </a:p>
          <a:p>
            <a:pPr marL="285750" indent="-285750">
              <a:spcBef>
                <a:spcPts val="1800"/>
              </a:spcBef>
              <a:buClr>
                <a:srgbClr val="8C2C2C"/>
              </a:buClr>
              <a:buSzPct val="125000"/>
              <a:buFont typeface="Arial" panose="020B0604020202020204" pitchFamily="34" charset="0"/>
              <a:buChar char="•"/>
            </a:pPr>
            <a:r>
              <a:rPr lang="en-US" dirty="0"/>
              <a:t>Once funds and opportunities are available, the members would have the opportunity to lease or purchase property, manage the social quarters and oversee the overall operation of the Moose home.</a:t>
            </a:r>
            <a:endParaRPr lang="en-US" dirty="0" smtClean="0"/>
          </a:p>
        </p:txBody>
      </p:sp>
      <p:sp>
        <p:nvSpPr>
          <p:cNvPr id="2" name="Slide Number Placeholder 1"/>
          <p:cNvSpPr>
            <a:spLocks noGrp="1"/>
          </p:cNvSpPr>
          <p:nvPr>
            <p:ph type="sldNum" sz="quarter" idx="12"/>
          </p:nvPr>
        </p:nvSpPr>
        <p:spPr/>
        <p:txBody>
          <a:bodyPr/>
          <a:lstStyle/>
          <a:p>
            <a:fld id="{5F6AE028-0B67-4BE6-8617-910594138DE0}" type="slidenum">
              <a:rPr lang="en-US" smtClean="0"/>
              <a:t>22</a:t>
            </a:fld>
            <a:endParaRPr lang="en-US" dirty="0"/>
          </a:p>
        </p:txBody>
      </p:sp>
    </p:spTree>
    <p:extLst>
      <p:ext uri="{BB962C8B-B14F-4D97-AF65-F5344CB8AC3E}">
        <p14:creationId xmlns:p14="http://schemas.microsoft.com/office/powerpoint/2010/main" val="3558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35880" cy="5143500"/>
          </a:xfrm>
          <a:prstGeom prst="rect">
            <a:avLst/>
          </a:prstGeom>
        </p:spPr>
      </p:pic>
      <p:sp>
        <p:nvSpPr>
          <p:cNvPr id="8" name="Rectangle 7"/>
          <p:cNvSpPr/>
          <p:nvPr/>
        </p:nvSpPr>
        <p:spPr>
          <a:xfrm>
            <a:off x="1607670" y="57150"/>
            <a:ext cx="5693290" cy="70788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Recognition &amp; AWARDS</a:t>
            </a:r>
            <a:endParaRPr lang="en-US"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endParaRPr>
          </a:p>
        </p:txBody>
      </p:sp>
      <p:sp>
        <p:nvSpPr>
          <p:cNvPr id="9" name="TextBox 8"/>
          <p:cNvSpPr txBox="1"/>
          <p:nvPr/>
        </p:nvSpPr>
        <p:spPr>
          <a:xfrm>
            <a:off x="1676400" y="895350"/>
            <a:ext cx="7315200" cy="3129062"/>
          </a:xfrm>
          <a:prstGeom prst="rect">
            <a:avLst/>
          </a:prstGeom>
          <a:noFill/>
        </p:spPr>
        <p:txBody>
          <a:bodyPr wrap="square" rtlCol="0">
            <a:spAutoFit/>
          </a:bodyPr>
          <a:lstStyle/>
          <a:p>
            <a:pPr marL="285750" indent="-285750">
              <a:spcBef>
                <a:spcPts val="1800"/>
              </a:spcBef>
              <a:buClr>
                <a:srgbClr val="8C2C2C"/>
              </a:buClr>
              <a:buSzPct val="125000"/>
              <a:buFont typeface="Arial" panose="020B0604020202020204" pitchFamily="34" charset="0"/>
              <a:buChar char="•"/>
            </a:pPr>
            <a:r>
              <a:rPr lang="en-US" dirty="0" smtClean="0"/>
              <a:t>Imperative to </a:t>
            </a:r>
            <a:r>
              <a:rPr lang="en-US" dirty="0"/>
              <a:t>have recognition programs</a:t>
            </a:r>
            <a:r>
              <a:rPr lang="en-US" dirty="0" smtClean="0"/>
              <a:t> </a:t>
            </a:r>
          </a:p>
          <a:p>
            <a:pPr marL="283464" indent="-285750">
              <a:spcBef>
                <a:spcPts val="1600"/>
              </a:spcBef>
              <a:buClr>
                <a:srgbClr val="8C2C2C"/>
              </a:buClr>
              <a:buSzPct val="125000"/>
              <a:buFont typeface="Arial" panose="020B0604020202020204" pitchFamily="34" charset="0"/>
              <a:buChar char="•"/>
            </a:pPr>
            <a:r>
              <a:rPr lang="en-US" dirty="0"/>
              <a:t>Award of </a:t>
            </a:r>
            <a:r>
              <a:rPr lang="en-US" dirty="0" smtClean="0"/>
              <a:t>Achievement</a:t>
            </a:r>
            <a:r>
              <a:rPr lang="en-US" dirty="0"/>
              <a:t>?</a:t>
            </a:r>
            <a:endParaRPr lang="en-US" dirty="0" smtClean="0"/>
          </a:p>
          <a:p>
            <a:pPr marL="283464" indent="-285750">
              <a:spcBef>
                <a:spcPts val="1600"/>
              </a:spcBef>
              <a:buClr>
                <a:srgbClr val="8C2C2C"/>
              </a:buClr>
              <a:buSzPct val="125000"/>
              <a:buFont typeface="Arial" panose="020B0604020202020204" pitchFamily="34" charset="0"/>
              <a:buChar char="•"/>
            </a:pPr>
            <a:r>
              <a:rPr lang="en-US" dirty="0" smtClean="0"/>
              <a:t>Some attainable </a:t>
            </a:r>
            <a:r>
              <a:rPr lang="en-US" dirty="0"/>
              <a:t>incentive for Chapters to strive for</a:t>
            </a:r>
            <a:endParaRPr lang="en-US" dirty="0" smtClean="0"/>
          </a:p>
          <a:p>
            <a:pPr marL="283464" indent="-285750">
              <a:spcBef>
                <a:spcPts val="1600"/>
              </a:spcBef>
              <a:buClr>
                <a:srgbClr val="8C2C2C"/>
              </a:buClr>
              <a:buSzPct val="125000"/>
              <a:buFont typeface="Arial" panose="020B0604020202020204" pitchFamily="34" charset="0"/>
              <a:buChar char="•"/>
            </a:pPr>
            <a:r>
              <a:rPr lang="en-US" dirty="0"/>
              <a:t>W</a:t>
            </a:r>
            <a:r>
              <a:rPr lang="en-US" dirty="0" smtClean="0"/>
              <a:t>ill </a:t>
            </a:r>
            <a:r>
              <a:rPr lang="en-US" dirty="0"/>
              <a:t>promote teamwork within the chapter, help maintain and increase membership in the Order, sustain charitable giving and most importantly</a:t>
            </a:r>
            <a:r>
              <a:rPr lang="en-US" dirty="0" smtClean="0"/>
              <a:t>,</a:t>
            </a:r>
          </a:p>
          <a:p>
            <a:pPr algn="ctr">
              <a:spcBef>
                <a:spcPts val="1600"/>
              </a:spcBef>
              <a:buClr>
                <a:srgbClr val="8C2C2C"/>
              </a:buClr>
              <a:buSzPct val="125000"/>
            </a:pPr>
            <a:r>
              <a:rPr lang="en-US" dirty="0" smtClean="0"/>
              <a:t> </a:t>
            </a:r>
            <a:r>
              <a:rPr lang="en-US" b="1" dirty="0" smtClean="0">
                <a:solidFill>
                  <a:srgbClr val="C00000"/>
                </a:solidFill>
              </a:rPr>
              <a:t>“Bring women together in a closer fraternal relationship to assist in charitable activities of the Moose fraternity, with special attention to Mooseheart and Moosehaven.”</a:t>
            </a:r>
          </a:p>
        </p:txBody>
      </p:sp>
      <p:sp>
        <p:nvSpPr>
          <p:cNvPr id="2" name="Slide Number Placeholder 1"/>
          <p:cNvSpPr>
            <a:spLocks noGrp="1"/>
          </p:cNvSpPr>
          <p:nvPr>
            <p:ph type="sldNum" sz="quarter" idx="12"/>
          </p:nvPr>
        </p:nvSpPr>
        <p:spPr/>
        <p:txBody>
          <a:bodyPr/>
          <a:lstStyle/>
          <a:p>
            <a:fld id="{5F6AE028-0B67-4BE6-8617-910594138DE0}" type="slidenum">
              <a:rPr lang="en-US" smtClean="0"/>
              <a:t>23</a:t>
            </a:fld>
            <a:endParaRPr lang="en-US" dirty="0"/>
          </a:p>
        </p:txBody>
      </p:sp>
    </p:spTree>
    <p:extLst>
      <p:ext uri="{BB962C8B-B14F-4D97-AF65-F5344CB8AC3E}">
        <p14:creationId xmlns:p14="http://schemas.microsoft.com/office/powerpoint/2010/main" val="1701185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80" cy="5143500"/>
          </a:xfrm>
          <a:prstGeom prst="rect">
            <a:avLst/>
          </a:prstGeom>
        </p:spPr>
      </p:pic>
      <p:sp>
        <p:nvSpPr>
          <p:cNvPr id="5" name="Rectangle 4"/>
          <p:cNvSpPr/>
          <p:nvPr/>
        </p:nvSpPr>
        <p:spPr>
          <a:xfrm>
            <a:off x="2172665" y="2159734"/>
            <a:ext cx="4788875" cy="163121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000" b="1" dirty="0" smtClean="0">
                <a:ln w="11430">
                  <a:noFill/>
                </a:ln>
                <a:solidFill>
                  <a:srgbClr val="4564AE"/>
                </a:solidFill>
                <a:effectLst>
                  <a:outerShdw blurRad="60007" dist="310007" dir="7680000" sy="30000" kx="1300200" algn="ctr" rotWithShape="0">
                    <a:prstClr val="black">
                      <a:alpha val="32000"/>
                    </a:prstClr>
                  </a:outerShdw>
                </a:effectLst>
              </a:rPr>
              <a:t>FUTURE OF</a:t>
            </a:r>
          </a:p>
          <a:p>
            <a:pPr algn="ctr"/>
            <a:r>
              <a:rPr lang="en-US" sz="5000" b="1" dirty="0" smtClean="0">
                <a:ln w="11430">
                  <a:noFill/>
                </a:ln>
                <a:solidFill>
                  <a:srgbClr val="4564AE"/>
                </a:solidFill>
                <a:effectLst>
                  <a:outerShdw blurRad="60007" dist="310007" dir="7680000" sy="30000" kx="1300200" algn="ctr" rotWithShape="0">
                    <a:prstClr val="black">
                      <a:alpha val="32000"/>
                    </a:prstClr>
                  </a:outerShdw>
                </a:effectLst>
              </a:rPr>
              <a:t>HIGHER DEGREES</a:t>
            </a:r>
            <a:endParaRPr lang="en-US" sz="5000" b="1" dirty="0">
              <a:ln w="11430">
                <a:noFill/>
              </a:ln>
              <a:solidFill>
                <a:srgbClr val="4564AE"/>
              </a:solidFill>
              <a:effectLst>
                <a:outerShdw blurRad="60007" dist="310007" dir="7680000" sy="30000" kx="1300200" algn="ctr" rotWithShape="0">
                  <a:prstClr val="black">
                    <a:alpha val="32000"/>
                  </a:prstClr>
                </a:outerShdw>
              </a:effectLst>
            </a:endParaRPr>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56500" y="3774595"/>
            <a:ext cx="1030999" cy="971550"/>
          </a:xfrm>
          <a:prstGeom prst="rect">
            <a:avLst/>
          </a:prstGeom>
          <a:effectLst>
            <a:outerShdw blurRad="50800" dist="38100" dir="8100000" algn="tr" rotWithShape="0">
              <a:prstClr val="black">
                <a:alpha val="40000"/>
              </a:prstClr>
            </a:outerShdw>
          </a:effectLst>
        </p:spPr>
      </p:pic>
      <p:sp>
        <p:nvSpPr>
          <p:cNvPr id="6" name="Slide Number Placeholder 5"/>
          <p:cNvSpPr>
            <a:spLocks noGrp="1"/>
          </p:cNvSpPr>
          <p:nvPr>
            <p:ph type="sldNum" sz="quarter" idx="12"/>
          </p:nvPr>
        </p:nvSpPr>
        <p:spPr/>
        <p:txBody>
          <a:bodyPr/>
          <a:lstStyle/>
          <a:p>
            <a:fld id="{5F6AE028-0B67-4BE6-8617-910594138DE0}" type="slidenum">
              <a:rPr lang="en-US" smtClean="0"/>
              <a:t>24</a:t>
            </a:fld>
            <a:endParaRPr lang="en-US" dirty="0"/>
          </a:p>
        </p:txBody>
      </p:sp>
    </p:spTree>
    <p:extLst>
      <p:ext uri="{BB962C8B-B14F-4D97-AF65-F5344CB8AC3E}">
        <p14:creationId xmlns:p14="http://schemas.microsoft.com/office/powerpoint/2010/main" val="1645395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80" cy="5143500"/>
          </a:xfrm>
          <a:prstGeom prst="rect">
            <a:avLst/>
          </a:prstGeom>
        </p:spPr>
      </p:pic>
      <p:sp>
        <p:nvSpPr>
          <p:cNvPr id="13" name="TextBox 12"/>
          <p:cNvSpPr txBox="1"/>
          <p:nvPr/>
        </p:nvSpPr>
        <p:spPr>
          <a:xfrm>
            <a:off x="453212" y="1971586"/>
            <a:ext cx="4957511" cy="369332"/>
          </a:xfrm>
          <a:prstGeom prst="rect">
            <a:avLst/>
          </a:prstGeom>
          <a:noFill/>
        </p:spPr>
        <p:txBody>
          <a:bodyPr wrap="none" rtlCol="0">
            <a:spAutoFit/>
          </a:bodyPr>
          <a:lstStyle/>
          <a:p>
            <a:pPr marL="285750" indent="-285750">
              <a:buClr>
                <a:srgbClr val="B31621"/>
              </a:buClr>
              <a:buSzPct val="125000"/>
              <a:buFont typeface="Arial" panose="020B0604020202020204" pitchFamily="34" charset="0"/>
              <a:buChar char="•"/>
            </a:pPr>
            <a:r>
              <a:rPr lang="en-US" dirty="0" smtClean="0"/>
              <a:t>Some </a:t>
            </a:r>
            <a:r>
              <a:rPr lang="en-US" dirty="0"/>
              <a:t>things may “morph” further in the </a:t>
            </a:r>
            <a:r>
              <a:rPr lang="en-US" dirty="0" smtClean="0"/>
              <a:t>future</a:t>
            </a:r>
            <a:endParaRPr lang="en-US" dirty="0"/>
          </a:p>
        </p:txBody>
      </p:sp>
      <p:sp>
        <p:nvSpPr>
          <p:cNvPr id="14" name="TextBox 13"/>
          <p:cNvSpPr txBox="1"/>
          <p:nvPr/>
        </p:nvSpPr>
        <p:spPr>
          <a:xfrm>
            <a:off x="461233" y="2571750"/>
            <a:ext cx="6936322" cy="369332"/>
          </a:xfrm>
          <a:prstGeom prst="rect">
            <a:avLst/>
          </a:prstGeom>
          <a:noFill/>
        </p:spPr>
        <p:txBody>
          <a:bodyPr wrap="none" rtlCol="0">
            <a:spAutoFit/>
          </a:bodyPr>
          <a:lstStyle/>
          <a:p>
            <a:pPr marL="285750" indent="-285750">
              <a:buClr>
                <a:srgbClr val="B31621"/>
              </a:buClr>
              <a:buSzPct val="125000"/>
              <a:buFont typeface="Arial" panose="020B0604020202020204" pitchFamily="34" charset="0"/>
              <a:buChar char="•"/>
            </a:pPr>
            <a:r>
              <a:rPr lang="en-US" dirty="0" smtClean="0"/>
              <a:t>Meet </a:t>
            </a:r>
            <a:r>
              <a:rPr lang="en-US" dirty="0"/>
              <a:t>the needs and desires  </a:t>
            </a:r>
            <a:r>
              <a:rPr lang="en-US" dirty="0" smtClean="0"/>
              <a:t>of </a:t>
            </a:r>
            <a:r>
              <a:rPr lang="en-US" dirty="0"/>
              <a:t>our members and our overall </a:t>
            </a:r>
            <a:r>
              <a:rPr lang="en-US" dirty="0" smtClean="0"/>
              <a:t>mission</a:t>
            </a:r>
            <a:endParaRPr lang="en-US" dirty="0"/>
          </a:p>
        </p:txBody>
      </p:sp>
      <p:sp>
        <p:nvSpPr>
          <p:cNvPr id="20" name="TextBox 19"/>
          <p:cNvSpPr txBox="1"/>
          <p:nvPr/>
        </p:nvSpPr>
        <p:spPr>
          <a:xfrm>
            <a:off x="461233" y="3181350"/>
            <a:ext cx="6320385" cy="1277273"/>
          </a:xfrm>
          <a:prstGeom prst="rect">
            <a:avLst/>
          </a:prstGeom>
          <a:noFill/>
        </p:spPr>
        <p:txBody>
          <a:bodyPr wrap="none" rtlCol="0">
            <a:spAutoFit/>
          </a:bodyPr>
          <a:lstStyle/>
          <a:p>
            <a:pPr marL="285750" indent="-285750">
              <a:spcBef>
                <a:spcPts val="600"/>
              </a:spcBef>
              <a:buClr>
                <a:srgbClr val="B31621"/>
              </a:buClr>
              <a:buSzPct val="125000"/>
              <a:buFont typeface="Arial" panose="020B0604020202020204" pitchFamily="34" charset="0"/>
              <a:buChar char="•"/>
            </a:pPr>
            <a:r>
              <a:rPr lang="en-US" dirty="0"/>
              <a:t>It is our intention to continue to recognize leadership for their </a:t>
            </a:r>
            <a:r>
              <a:rPr lang="en-US" dirty="0" smtClean="0"/>
              <a:t/>
            </a:r>
            <a:br>
              <a:rPr lang="en-US" dirty="0" smtClean="0"/>
            </a:br>
            <a:r>
              <a:rPr lang="en-US" dirty="0" smtClean="0"/>
              <a:t>accomplishments </a:t>
            </a:r>
            <a:r>
              <a:rPr lang="en-US" dirty="0"/>
              <a:t>and contributions to the </a:t>
            </a:r>
            <a:r>
              <a:rPr lang="en-US" dirty="0" smtClean="0"/>
              <a:t>organization</a:t>
            </a:r>
          </a:p>
          <a:p>
            <a:pPr>
              <a:buClr>
                <a:srgbClr val="B31621"/>
              </a:buClr>
              <a:buSzPct val="125000"/>
            </a:pPr>
            <a:endParaRPr lang="en-US" dirty="0" smtClean="0"/>
          </a:p>
          <a:p>
            <a:pPr marL="285750" indent="-285750">
              <a:spcBef>
                <a:spcPts val="600"/>
              </a:spcBef>
              <a:buClr>
                <a:srgbClr val="B31621"/>
              </a:buClr>
              <a:buSzPct val="125000"/>
              <a:buFont typeface="Arial" panose="020B0604020202020204" pitchFamily="34" charset="0"/>
              <a:buChar char="•"/>
            </a:pPr>
            <a:r>
              <a:rPr lang="en-US" dirty="0" smtClean="0"/>
              <a:t>It is our way as an organization to say “THANK YOU”</a:t>
            </a:r>
            <a:endParaRPr lang="en-US" dirty="0"/>
          </a:p>
        </p:txBody>
      </p:sp>
      <p:sp>
        <p:nvSpPr>
          <p:cNvPr id="11" name="Rectangle 10"/>
          <p:cNvSpPr/>
          <p:nvPr/>
        </p:nvSpPr>
        <p:spPr>
          <a:xfrm>
            <a:off x="37087" y="336887"/>
            <a:ext cx="5449313" cy="101566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Our Goal is to Preserve Tradition </a:t>
            </a:r>
          </a:p>
          <a:p>
            <a:pPr algn="ctr"/>
            <a:r>
              <a:rPr lang="en-US" sz="3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but Modernize</a:t>
            </a:r>
            <a:endParaRPr lang="en-US" sz="3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 name="Slide Number Placeholder 1"/>
          <p:cNvSpPr>
            <a:spLocks noGrp="1"/>
          </p:cNvSpPr>
          <p:nvPr>
            <p:ph type="sldNum" sz="quarter" idx="12"/>
          </p:nvPr>
        </p:nvSpPr>
        <p:spPr/>
        <p:txBody>
          <a:bodyPr/>
          <a:lstStyle/>
          <a:p>
            <a:fld id="{5F6AE028-0B67-4BE6-8617-910594138DE0}" type="slidenum">
              <a:rPr lang="en-US" smtClean="0"/>
              <a:t>25</a:t>
            </a:fld>
            <a:endParaRPr lang="en-US" dirty="0"/>
          </a:p>
        </p:txBody>
      </p:sp>
    </p:spTree>
    <p:extLst>
      <p:ext uri="{BB962C8B-B14F-4D97-AF65-F5344CB8AC3E}">
        <p14:creationId xmlns:p14="http://schemas.microsoft.com/office/powerpoint/2010/main" val="844385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0" y="67089"/>
            <a:ext cx="9135880" cy="5143500"/>
          </a:xfrm>
          <a:prstGeom prst="rect">
            <a:avLst/>
          </a:prstGeom>
        </p:spPr>
      </p:pic>
      <p:sp>
        <p:nvSpPr>
          <p:cNvPr id="14" name="TextBox 13"/>
          <p:cNvSpPr txBox="1"/>
          <p:nvPr/>
        </p:nvSpPr>
        <p:spPr>
          <a:xfrm>
            <a:off x="914400" y="1206596"/>
            <a:ext cx="6101478" cy="461665"/>
          </a:xfrm>
          <a:prstGeom prst="rect">
            <a:avLst/>
          </a:prstGeom>
          <a:noFill/>
        </p:spPr>
        <p:txBody>
          <a:bodyPr wrap="none" rtlCol="0">
            <a:spAutoFit/>
          </a:bodyPr>
          <a:lstStyle/>
          <a:p>
            <a:pPr>
              <a:buClr>
                <a:srgbClr val="B31621"/>
              </a:buClr>
              <a:buSzPct val="125000"/>
            </a:pPr>
            <a:r>
              <a:rPr lang="en-US" sz="2400" b="1" dirty="0">
                <a:solidFill>
                  <a:schemeClr val="accent1">
                    <a:lumMod val="75000"/>
                  </a:schemeClr>
                </a:solidFill>
              </a:rPr>
              <a:t>Current </a:t>
            </a:r>
            <a:r>
              <a:rPr lang="en-US" sz="2400" b="1" dirty="0" smtClean="0">
                <a:solidFill>
                  <a:schemeClr val="accent1">
                    <a:lumMod val="75000"/>
                  </a:schemeClr>
                </a:solidFill>
              </a:rPr>
              <a:t>structure </a:t>
            </a:r>
            <a:r>
              <a:rPr lang="en-US" sz="2400" b="1" dirty="0">
                <a:solidFill>
                  <a:schemeClr val="accent1">
                    <a:lumMod val="75000"/>
                  </a:schemeClr>
                </a:solidFill>
              </a:rPr>
              <a:t>will essentially remain intact</a:t>
            </a:r>
          </a:p>
        </p:txBody>
      </p:sp>
      <p:sp>
        <p:nvSpPr>
          <p:cNvPr id="11" name="Rectangle 10"/>
          <p:cNvSpPr/>
          <p:nvPr/>
        </p:nvSpPr>
        <p:spPr>
          <a:xfrm>
            <a:off x="568485" y="474412"/>
            <a:ext cx="6112955" cy="630942"/>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5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What are the Planned Changes?</a:t>
            </a:r>
            <a:endParaRPr lang="en-US" sz="35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2" name="Rectangle 1"/>
          <p:cNvSpPr/>
          <p:nvPr/>
        </p:nvSpPr>
        <p:spPr>
          <a:xfrm>
            <a:off x="914400" y="1668261"/>
            <a:ext cx="7255565" cy="2400657"/>
          </a:xfrm>
          <a:prstGeom prst="rect">
            <a:avLst/>
          </a:prstGeom>
        </p:spPr>
        <p:txBody>
          <a:bodyPr wrap="square">
            <a:spAutoFit/>
          </a:bodyPr>
          <a:lstStyle/>
          <a:p>
            <a:pPr marL="285750" indent="-285750">
              <a:spcBef>
                <a:spcPts val="600"/>
              </a:spcBef>
              <a:buClr>
                <a:srgbClr val="B31621"/>
              </a:buClr>
              <a:buSzPct val="125000"/>
              <a:buFont typeface="Arial" panose="020B0604020202020204" pitchFamily="34" charset="0"/>
              <a:buChar char="•"/>
            </a:pPr>
            <a:r>
              <a:rPr lang="en-US" sz="2000" dirty="0"/>
              <a:t>Essentially </a:t>
            </a:r>
            <a:r>
              <a:rPr lang="en-US" sz="2000" dirty="0" smtClean="0"/>
              <a:t>LOOM Higher Degree qualifying </a:t>
            </a:r>
            <a:r>
              <a:rPr lang="en-US" sz="2000" dirty="0"/>
              <a:t>attributes will </a:t>
            </a:r>
            <a:r>
              <a:rPr lang="en-US" sz="2000" dirty="0" smtClean="0"/>
              <a:t>   remain </a:t>
            </a:r>
            <a:r>
              <a:rPr lang="en-US" sz="2000" dirty="0"/>
              <a:t>as they </a:t>
            </a:r>
            <a:r>
              <a:rPr lang="en-US" sz="2000" dirty="0" smtClean="0"/>
              <a:t>are now</a:t>
            </a:r>
            <a:endParaRPr lang="en-US" sz="2000" dirty="0"/>
          </a:p>
          <a:p>
            <a:pPr marL="285750" indent="-285750">
              <a:spcBef>
                <a:spcPts val="600"/>
              </a:spcBef>
              <a:buClr>
                <a:srgbClr val="B31621"/>
              </a:buClr>
              <a:buSzPct val="125000"/>
              <a:buFont typeface="Arial" panose="020B0604020202020204" pitchFamily="34" charset="0"/>
              <a:buChar char="•"/>
            </a:pPr>
            <a:r>
              <a:rPr lang="en-US" sz="2000" dirty="0" smtClean="0"/>
              <a:t>WOTM degrees </a:t>
            </a:r>
            <a:r>
              <a:rPr lang="en-US" sz="2000" dirty="0"/>
              <a:t>will remain similar to as they are </a:t>
            </a:r>
            <a:r>
              <a:rPr lang="en-US" sz="2000" dirty="0" smtClean="0"/>
              <a:t>now</a:t>
            </a:r>
          </a:p>
          <a:p>
            <a:pPr marL="285750" indent="-285750">
              <a:spcBef>
                <a:spcPts val="600"/>
              </a:spcBef>
              <a:buClr>
                <a:srgbClr val="B31621"/>
              </a:buClr>
              <a:buSzPct val="125000"/>
              <a:buFont typeface="Arial" panose="020B0604020202020204" pitchFamily="34" charset="0"/>
              <a:buChar char="•"/>
            </a:pPr>
            <a:r>
              <a:rPr lang="en-US" sz="2000" dirty="0"/>
              <a:t>What might </a:t>
            </a:r>
            <a:r>
              <a:rPr lang="en-US" sz="2000" dirty="0" smtClean="0"/>
              <a:t>change?  Terminology and specific requirements</a:t>
            </a:r>
            <a:endParaRPr lang="en-US" sz="2000" dirty="0"/>
          </a:p>
          <a:p>
            <a:pPr marL="1200150" lvl="2" indent="-285750">
              <a:buClr>
                <a:srgbClr val="B31621"/>
              </a:buClr>
              <a:buSzPct val="100000"/>
              <a:buFont typeface="Courier New" panose="02070309020205020404" pitchFamily="49" charset="0"/>
              <a:buChar char="o"/>
            </a:pPr>
            <a:r>
              <a:rPr lang="en-US" sz="2000" dirty="0" smtClean="0"/>
              <a:t>Past Governor </a:t>
            </a:r>
            <a:r>
              <a:rPr lang="en-US" sz="2000" dirty="0"/>
              <a:t>might be Past President</a:t>
            </a:r>
          </a:p>
          <a:p>
            <a:pPr marL="1200150" lvl="2" indent="-285750">
              <a:buClr>
                <a:srgbClr val="B31621"/>
              </a:buClr>
              <a:buSzPct val="100000"/>
              <a:buFont typeface="Courier New" panose="02070309020205020404" pitchFamily="49" charset="0"/>
              <a:buChar char="o"/>
            </a:pPr>
            <a:r>
              <a:rPr lang="en-US" sz="2000" dirty="0" smtClean="0"/>
              <a:t>College of Regents might become College of Presidents</a:t>
            </a:r>
          </a:p>
          <a:p>
            <a:pPr marL="1200150" lvl="2" indent="-285750">
              <a:buClr>
                <a:srgbClr val="B31621"/>
              </a:buClr>
              <a:buSzPct val="100000"/>
              <a:buFont typeface="Courier New" panose="02070309020205020404" pitchFamily="49" charset="0"/>
              <a:buChar char="o"/>
            </a:pPr>
            <a:r>
              <a:rPr lang="en-US" sz="2000" dirty="0" smtClean="0"/>
              <a:t>Award of Achievement requirements may be altered</a:t>
            </a:r>
            <a:endParaRPr lang="en-US" sz="2000" dirty="0"/>
          </a:p>
        </p:txBody>
      </p:sp>
      <p:sp>
        <p:nvSpPr>
          <p:cNvPr id="6" name="Slide Number Placeholder 5"/>
          <p:cNvSpPr>
            <a:spLocks noGrp="1"/>
          </p:cNvSpPr>
          <p:nvPr>
            <p:ph type="sldNum" sz="quarter" idx="12"/>
          </p:nvPr>
        </p:nvSpPr>
        <p:spPr/>
        <p:txBody>
          <a:bodyPr/>
          <a:lstStyle/>
          <a:p>
            <a:fld id="{5F6AE028-0B67-4BE6-8617-910594138DE0}" type="slidenum">
              <a:rPr lang="en-US" smtClean="0"/>
              <a:t>26</a:t>
            </a:fld>
            <a:endParaRPr lang="en-US" dirty="0"/>
          </a:p>
        </p:txBody>
      </p:sp>
    </p:spTree>
    <p:extLst>
      <p:ext uri="{BB962C8B-B14F-4D97-AF65-F5344CB8AC3E}">
        <p14:creationId xmlns:p14="http://schemas.microsoft.com/office/powerpoint/2010/main" val="3881141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80" cy="5143500"/>
          </a:xfrm>
          <a:prstGeom prst="rect">
            <a:avLst/>
          </a:prstGeom>
        </p:spPr>
      </p:pic>
      <p:sp>
        <p:nvSpPr>
          <p:cNvPr id="6" name="Rectangle 5"/>
          <p:cNvSpPr/>
          <p:nvPr/>
        </p:nvSpPr>
        <p:spPr>
          <a:xfrm>
            <a:off x="1755160" y="366534"/>
            <a:ext cx="5629618" cy="55399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Future of Degrees and Honors</a:t>
            </a:r>
            <a:endParaRPr lang="en-US" sz="3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0" name="TextBox 9"/>
          <p:cNvSpPr txBox="1"/>
          <p:nvPr/>
        </p:nvSpPr>
        <p:spPr>
          <a:xfrm>
            <a:off x="1916830" y="1200150"/>
            <a:ext cx="6619126" cy="2985433"/>
          </a:xfrm>
          <a:prstGeom prst="rect">
            <a:avLst/>
          </a:prstGeom>
          <a:noFill/>
        </p:spPr>
        <p:txBody>
          <a:bodyPr wrap="square" rtlCol="0">
            <a:spAutoFit/>
          </a:bodyPr>
          <a:lstStyle/>
          <a:p>
            <a:pPr marL="285750" indent="-285750">
              <a:spcBef>
                <a:spcPts val="600"/>
              </a:spcBef>
              <a:buClr>
                <a:srgbClr val="B31621"/>
              </a:buClr>
              <a:buSzPct val="125000"/>
              <a:buFont typeface="Arial" panose="020B0604020202020204" pitchFamily="34" charset="0"/>
              <a:buChar char="•"/>
            </a:pPr>
            <a:r>
              <a:rPr lang="en-US" sz="2400" dirty="0" smtClean="0"/>
              <a:t>Award of Achievement</a:t>
            </a:r>
          </a:p>
          <a:p>
            <a:pPr marL="285750" indent="-285750">
              <a:spcBef>
                <a:spcPts val="1200"/>
              </a:spcBef>
              <a:buClr>
                <a:srgbClr val="B31621"/>
              </a:buClr>
              <a:buSzPct val="125000"/>
              <a:buFont typeface="Arial" panose="020B0604020202020204" pitchFamily="34" charset="0"/>
              <a:buChar char="•"/>
            </a:pPr>
            <a:r>
              <a:rPr lang="en-US" sz="2400" dirty="0" smtClean="0"/>
              <a:t>Once </a:t>
            </a:r>
            <a:r>
              <a:rPr lang="en-US" sz="2400" dirty="0"/>
              <a:t>conferred with any higher degree – the degree stays with </a:t>
            </a:r>
            <a:r>
              <a:rPr lang="en-US" sz="2400" dirty="0" smtClean="0"/>
              <a:t>the </a:t>
            </a:r>
            <a:r>
              <a:rPr lang="en-US" sz="2400" dirty="0"/>
              <a:t>member as long </a:t>
            </a:r>
            <a:r>
              <a:rPr lang="en-US" sz="2400" dirty="0" smtClean="0"/>
              <a:t>as </a:t>
            </a:r>
            <a:r>
              <a:rPr lang="en-US" sz="2400" b="1" dirty="0"/>
              <a:t>both</a:t>
            </a:r>
            <a:r>
              <a:rPr lang="en-US" sz="2400" dirty="0"/>
              <a:t> </a:t>
            </a:r>
            <a:r>
              <a:rPr lang="en-US" sz="2400" dirty="0" smtClean="0"/>
              <a:t>his/her </a:t>
            </a:r>
            <a:r>
              <a:rPr lang="en-US" sz="2400" dirty="0"/>
              <a:t>lodge and Moose Legion  or Chapter dues remain in active </a:t>
            </a:r>
            <a:r>
              <a:rPr lang="en-US" sz="2400" dirty="0" smtClean="0"/>
              <a:t>status</a:t>
            </a:r>
            <a:endParaRPr lang="en-US" sz="2400" dirty="0"/>
          </a:p>
          <a:p>
            <a:pPr marL="285750" lvl="1" indent="-285750">
              <a:spcBef>
                <a:spcPts val="1200"/>
              </a:spcBef>
              <a:buClr>
                <a:srgbClr val="B31621"/>
              </a:buClr>
              <a:buSzPct val="125000"/>
              <a:buFont typeface="Arial" panose="020B0604020202020204" pitchFamily="34" charset="0"/>
              <a:buChar char="•"/>
            </a:pPr>
            <a:r>
              <a:rPr lang="en-US" sz="2400" dirty="0"/>
              <a:t>Honors and Degrees can only be earned by a member of the Chapter or Moose Legion</a:t>
            </a:r>
          </a:p>
        </p:txBody>
      </p:sp>
      <p:sp>
        <p:nvSpPr>
          <p:cNvPr id="3" name="Slide Number Placeholder 2"/>
          <p:cNvSpPr>
            <a:spLocks noGrp="1"/>
          </p:cNvSpPr>
          <p:nvPr>
            <p:ph type="sldNum" sz="quarter" idx="12"/>
          </p:nvPr>
        </p:nvSpPr>
        <p:spPr/>
        <p:txBody>
          <a:bodyPr/>
          <a:lstStyle/>
          <a:p>
            <a:fld id="{5F6AE028-0B67-4BE6-8617-910594138DE0}" type="slidenum">
              <a:rPr lang="en-US" smtClean="0"/>
              <a:t>27</a:t>
            </a:fld>
            <a:endParaRPr lang="en-US" dirty="0"/>
          </a:p>
        </p:txBody>
      </p:sp>
    </p:spTree>
    <p:extLst>
      <p:ext uri="{BB962C8B-B14F-4D97-AF65-F5344CB8AC3E}">
        <p14:creationId xmlns:p14="http://schemas.microsoft.com/office/powerpoint/2010/main" val="4035057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80" cy="5143500"/>
          </a:xfrm>
          <a:prstGeom prst="rect">
            <a:avLst/>
          </a:prstGeom>
        </p:spPr>
      </p:pic>
      <p:sp>
        <p:nvSpPr>
          <p:cNvPr id="14" name="TextBox 13"/>
          <p:cNvSpPr txBox="1"/>
          <p:nvPr/>
        </p:nvSpPr>
        <p:spPr>
          <a:xfrm>
            <a:off x="5638801" y="177470"/>
            <a:ext cx="2971800" cy="646331"/>
          </a:xfrm>
          <a:prstGeom prst="rect">
            <a:avLst/>
          </a:prstGeom>
          <a:noFill/>
        </p:spPr>
        <p:txBody>
          <a:bodyPr wrap="square" rtlCol="0">
            <a:spAutoFit/>
          </a:bodyPr>
          <a:lstStyle/>
          <a:p>
            <a:pPr algn="ctr">
              <a:buClr>
                <a:srgbClr val="B31621"/>
              </a:buClr>
              <a:buSzPct val="125000"/>
            </a:pPr>
            <a:r>
              <a:rPr lang="en-US" i="1" dirty="0" smtClean="0">
                <a:solidFill>
                  <a:schemeClr val="tx2">
                    <a:lumMod val="75000"/>
                  </a:schemeClr>
                </a:solidFill>
              </a:rPr>
              <a:t>All </a:t>
            </a:r>
            <a:r>
              <a:rPr lang="en-US" i="1" dirty="0">
                <a:solidFill>
                  <a:schemeClr val="tx2">
                    <a:lumMod val="75000"/>
                  </a:schemeClr>
                </a:solidFill>
              </a:rPr>
              <a:t>lodges are sent recommendation forms</a:t>
            </a:r>
          </a:p>
        </p:txBody>
      </p:sp>
      <p:sp>
        <p:nvSpPr>
          <p:cNvPr id="19" name="TextBox 18"/>
          <p:cNvSpPr txBox="1"/>
          <p:nvPr/>
        </p:nvSpPr>
        <p:spPr>
          <a:xfrm>
            <a:off x="698445" y="895350"/>
            <a:ext cx="6666953" cy="2308324"/>
          </a:xfrm>
          <a:prstGeom prst="rect">
            <a:avLst/>
          </a:prstGeom>
          <a:noFill/>
        </p:spPr>
        <p:txBody>
          <a:bodyPr wrap="none" rtlCol="0">
            <a:spAutoFit/>
          </a:bodyPr>
          <a:lstStyle/>
          <a:p>
            <a:pPr>
              <a:buClr>
                <a:srgbClr val="B31621"/>
              </a:buClr>
              <a:buSzPct val="125000"/>
            </a:pPr>
            <a:r>
              <a:rPr lang="en-US" b="1" dirty="0"/>
              <a:t>Minimum requirements for consideration (all by Sept 30</a:t>
            </a:r>
            <a:r>
              <a:rPr lang="en-US" b="1" baseline="30000" dirty="0"/>
              <a:t>th</a:t>
            </a:r>
            <a:r>
              <a:rPr lang="en-US" b="1" dirty="0" smtClean="0"/>
              <a:t>):</a:t>
            </a:r>
          </a:p>
          <a:p>
            <a:pPr marL="742950" lvl="1" indent="-285750">
              <a:buClr>
                <a:srgbClr val="B31621"/>
              </a:buClr>
              <a:buSzPct val="100000"/>
              <a:buFont typeface="Wingdings" panose="05000000000000000000" pitchFamily="2" charset="2"/>
              <a:buChar char="ü"/>
            </a:pPr>
            <a:r>
              <a:rPr lang="en-US" dirty="0"/>
              <a:t>Five years </a:t>
            </a:r>
            <a:r>
              <a:rPr lang="en-US" dirty="0" smtClean="0"/>
              <a:t>continuous lodge membership</a:t>
            </a:r>
          </a:p>
          <a:p>
            <a:pPr marL="742950" lvl="1" indent="-285750">
              <a:buClr>
                <a:srgbClr val="B31621"/>
              </a:buClr>
              <a:buSzPct val="100000"/>
              <a:buFont typeface="Wingdings" panose="05000000000000000000" pitchFamily="2" charset="2"/>
              <a:buChar char="ü"/>
            </a:pPr>
            <a:r>
              <a:rPr lang="en-US" dirty="0" smtClean="0"/>
              <a:t>One </a:t>
            </a:r>
            <a:r>
              <a:rPr lang="en-US" dirty="0"/>
              <a:t>year continuous </a:t>
            </a:r>
            <a:r>
              <a:rPr lang="en-US" dirty="0" smtClean="0"/>
              <a:t>ML membership</a:t>
            </a:r>
          </a:p>
          <a:p>
            <a:pPr marL="742950" lvl="1" indent="-285750">
              <a:buClr>
                <a:srgbClr val="B31621"/>
              </a:buClr>
              <a:buSzPct val="100000"/>
              <a:buFont typeface="Wingdings" panose="05000000000000000000" pitchFamily="2" charset="2"/>
              <a:buChar char="ü"/>
            </a:pPr>
            <a:r>
              <a:rPr lang="en-US" dirty="0" smtClean="0"/>
              <a:t>Minimum 5 </a:t>
            </a:r>
            <a:r>
              <a:rPr lang="en-US" dirty="0"/>
              <a:t>members sponsored into </a:t>
            </a:r>
            <a:r>
              <a:rPr lang="en-US" dirty="0" smtClean="0"/>
              <a:t>the Order</a:t>
            </a:r>
          </a:p>
          <a:p>
            <a:pPr marL="1200150" lvl="2" indent="-169863">
              <a:buClr>
                <a:srgbClr val="B31621"/>
              </a:buClr>
              <a:buSzPct val="100000"/>
              <a:buFont typeface="Arial" panose="020B0604020202020204" pitchFamily="34" charset="0"/>
              <a:buChar char="•"/>
            </a:pPr>
            <a:r>
              <a:rPr lang="en-US" dirty="0" smtClean="0"/>
              <a:t>One </a:t>
            </a:r>
            <a:r>
              <a:rPr lang="en-US" dirty="0"/>
              <a:t>of which transmitted since prior May </a:t>
            </a:r>
            <a:r>
              <a:rPr lang="en-US" dirty="0" smtClean="0"/>
              <a:t>1</a:t>
            </a:r>
            <a:r>
              <a:rPr lang="en-US" baseline="30000" dirty="0" smtClean="0"/>
              <a:t>st</a:t>
            </a:r>
          </a:p>
          <a:p>
            <a:pPr marL="742950" lvl="1" indent="-285750">
              <a:buClr>
                <a:srgbClr val="B31621"/>
              </a:buClr>
              <a:buSzPct val="100000"/>
              <a:buFont typeface="Wingdings" panose="05000000000000000000" pitchFamily="2" charset="2"/>
              <a:buChar char="ü"/>
            </a:pPr>
            <a:r>
              <a:rPr lang="en-US" dirty="0" smtClean="0"/>
              <a:t>Minimum 1 member </a:t>
            </a:r>
            <a:r>
              <a:rPr lang="en-US" dirty="0"/>
              <a:t>sponsored into </a:t>
            </a:r>
            <a:r>
              <a:rPr lang="en-US" dirty="0" smtClean="0"/>
              <a:t>the ML </a:t>
            </a:r>
            <a:r>
              <a:rPr lang="en-US" dirty="0"/>
              <a:t>in </a:t>
            </a:r>
            <a:r>
              <a:rPr lang="en-US" dirty="0" smtClean="0"/>
              <a:t>lifetime</a:t>
            </a:r>
          </a:p>
          <a:p>
            <a:pPr marL="742950" lvl="1" indent="-285750">
              <a:buClr>
                <a:srgbClr val="B31621"/>
              </a:buClr>
              <a:buSzPct val="100000"/>
              <a:buFont typeface="Wingdings" panose="05000000000000000000" pitchFamily="2" charset="2"/>
              <a:buChar char="ü"/>
            </a:pPr>
            <a:r>
              <a:rPr lang="en-US" dirty="0" smtClean="0"/>
              <a:t>Have </a:t>
            </a:r>
            <a:r>
              <a:rPr lang="en-US" dirty="0"/>
              <a:t>a record that demonstrates </a:t>
            </a:r>
            <a:r>
              <a:rPr lang="en-US" dirty="0" smtClean="0"/>
              <a:t>extraordinary </a:t>
            </a:r>
            <a:r>
              <a:rPr lang="en-US" dirty="0"/>
              <a:t>service to </a:t>
            </a:r>
            <a:r>
              <a:rPr lang="en-US" dirty="0" smtClean="0"/>
              <a:t/>
            </a:r>
            <a:br>
              <a:rPr lang="en-US" dirty="0" smtClean="0"/>
            </a:br>
            <a:r>
              <a:rPr lang="en-US" dirty="0" smtClean="0"/>
              <a:t>the </a:t>
            </a:r>
            <a:r>
              <a:rPr lang="en-US" dirty="0"/>
              <a:t>fraternity which clearly shows his worthiness of </a:t>
            </a:r>
            <a:r>
              <a:rPr lang="en-US" dirty="0" smtClean="0"/>
              <a:t>elevation</a:t>
            </a:r>
            <a:endParaRPr lang="en-US" dirty="0"/>
          </a:p>
        </p:txBody>
      </p:sp>
      <p:sp>
        <p:nvSpPr>
          <p:cNvPr id="12" name="Rectangle 11"/>
          <p:cNvSpPr/>
          <p:nvPr/>
        </p:nvSpPr>
        <p:spPr>
          <a:xfrm>
            <a:off x="304800" y="104679"/>
            <a:ext cx="4616648" cy="55399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000" b="1" dirty="0" smtClean="0">
                <a:ln w="11430">
                  <a:solidFill>
                    <a:srgbClr val="385DAB"/>
                  </a:solidFill>
                </a:ln>
                <a:solidFill>
                  <a:srgbClr val="609AC4"/>
                </a:solidFill>
                <a:effectLst>
                  <a:outerShdw blurRad="50800" dist="39000" dir="5460000" algn="tl">
                    <a:srgbClr val="000000">
                      <a:alpha val="38000"/>
                    </a:srgbClr>
                  </a:outerShdw>
                </a:effectLst>
              </a:rPr>
              <a:t>Fellowship Degree of Honor</a:t>
            </a:r>
            <a:endParaRPr lang="en-US" sz="3000" b="1" dirty="0">
              <a:ln w="11430">
                <a:solidFill>
                  <a:srgbClr val="385DAB"/>
                </a:solidFill>
              </a:ln>
              <a:solidFill>
                <a:srgbClr val="609AC4"/>
              </a:solidFill>
              <a:effectLst>
                <a:outerShdw blurRad="50800" dist="39000" dir="5460000" algn="tl">
                  <a:srgbClr val="000000">
                    <a:alpha val="38000"/>
                  </a:srgbClr>
                </a:outerShdw>
              </a:effectLst>
            </a:endParaRPr>
          </a:p>
        </p:txBody>
      </p:sp>
      <p:sp>
        <p:nvSpPr>
          <p:cNvPr id="8" name="TextBox 7"/>
          <p:cNvSpPr txBox="1"/>
          <p:nvPr/>
        </p:nvSpPr>
        <p:spPr>
          <a:xfrm>
            <a:off x="679664" y="3203674"/>
            <a:ext cx="6704516" cy="1754326"/>
          </a:xfrm>
          <a:prstGeom prst="rect">
            <a:avLst/>
          </a:prstGeom>
          <a:noFill/>
        </p:spPr>
        <p:txBody>
          <a:bodyPr wrap="square" rtlCol="0">
            <a:spAutoFit/>
          </a:bodyPr>
          <a:lstStyle/>
          <a:p>
            <a:pPr marL="285750" indent="-285750">
              <a:buClr>
                <a:srgbClr val="B31621"/>
              </a:buClr>
              <a:buSzPct val="125000"/>
              <a:buFont typeface="Wingdings" panose="05000000000000000000" pitchFamily="2" charset="2"/>
              <a:buChar char="§"/>
            </a:pPr>
            <a:r>
              <a:rPr lang="en-US" dirty="0"/>
              <a:t>Recommendations are made by Lodge Fellowship </a:t>
            </a:r>
            <a:r>
              <a:rPr lang="en-US" dirty="0" smtClean="0"/>
              <a:t>Committees</a:t>
            </a:r>
          </a:p>
          <a:p>
            <a:pPr marL="285750" indent="-285750">
              <a:buClr>
                <a:srgbClr val="B31621"/>
              </a:buClr>
              <a:buSzPct val="125000"/>
              <a:buFont typeface="Wingdings" panose="05000000000000000000" pitchFamily="2" charset="2"/>
              <a:buChar char="§"/>
            </a:pPr>
            <a:r>
              <a:rPr lang="en-US" dirty="0"/>
              <a:t>Reviewed by Moose International and passed to Pilgrim Council </a:t>
            </a:r>
            <a:r>
              <a:rPr lang="en-US" dirty="0" smtClean="0"/>
              <a:t>   for </a:t>
            </a:r>
            <a:r>
              <a:rPr lang="en-US" dirty="0"/>
              <a:t>consideration</a:t>
            </a:r>
          </a:p>
          <a:p>
            <a:pPr marL="285750" indent="-285750">
              <a:buClr>
                <a:srgbClr val="B31621"/>
              </a:buClr>
              <a:buSzPct val="125000"/>
              <a:buFont typeface="Wingdings" panose="05000000000000000000" pitchFamily="2" charset="2"/>
              <a:buChar char="§"/>
            </a:pPr>
            <a:r>
              <a:rPr lang="en-US" dirty="0"/>
              <a:t>Degree Conferral is required</a:t>
            </a:r>
          </a:p>
          <a:p>
            <a:pPr marL="285750" indent="-285750">
              <a:buClr>
                <a:srgbClr val="B31621"/>
              </a:buClr>
              <a:buSzPct val="125000"/>
              <a:buFont typeface="Wingdings" panose="05000000000000000000" pitchFamily="2" charset="2"/>
              <a:buChar char="§"/>
            </a:pPr>
            <a:r>
              <a:rPr lang="en-US" dirty="0" smtClean="0"/>
              <a:t>Up </a:t>
            </a:r>
            <a:r>
              <a:rPr lang="en-US" dirty="0"/>
              <a:t>to four invites for conferral to approved candidates</a:t>
            </a:r>
          </a:p>
          <a:p>
            <a:pPr marL="285750" indent="-285750">
              <a:buClr>
                <a:srgbClr val="B31621"/>
              </a:buClr>
              <a:buSzPct val="125000"/>
              <a:buFont typeface="Arial" panose="020B0604020202020204" pitchFamily="34" charset="0"/>
              <a:buChar char="•"/>
            </a:pPr>
            <a:endParaRPr lang="en-US" dirty="0"/>
          </a:p>
        </p:txBody>
      </p:sp>
      <p:sp>
        <p:nvSpPr>
          <p:cNvPr id="3" name="Slide Number Placeholder 2"/>
          <p:cNvSpPr>
            <a:spLocks noGrp="1"/>
          </p:cNvSpPr>
          <p:nvPr>
            <p:ph type="sldNum" sz="quarter" idx="12"/>
          </p:nvPr>
        </p:nvSpPr>
        <p:spPr/>
        <p:txBody>
          <a:bodyPr/>
          <a:lstStyle/>
          <a:p>
            <a:fld id="{5F6AE028-0B67-4BE6-8617-910594138DE0}" type="slidenum">
              <a:rPr lang="en-US" smtClean="0"/>
              <a:t>28</a:t>
            </a:fld>
            <a:endParaRPr lang="en-US" dirty="0"/>
          </a:p>
        </p:txBody>
      </p:sp>
    </p:spTree>
    <p:extLst>
      <p:ext uri="{BB962C8B-B14F-4D97-AF65-F5344CB8AC3E}">
        <p14:creationId xmlns:p14="http://schemas.microsoft.com/office/powerpoint/2010/main" val="2504403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
        <p:nvSpPr>
          <p:cNvPr id="15" name="TextBox 14"/>
          <p:cNvSpPr txBox="1"/>
          <p:nvPr/>
        </p:nvSpPr>
        <p:spPr>
          <a:xfrm>
            <a:off x="407988" y="993132"/>
            <a:ext cx="7951600" cy="3970318"/>
          </a:xfrm>
          <a:prstGeom prst="rect">
            <a:avLst/>
          </a:prstGeom>
          <a:noFill/>
        </p:spPr>
        <p:txBody>
          <a:bodyPr wrap="none" rtlCol="0">
            <a:spAutoFit/>
          </a:bodyPr>
          <a:lstStyle/>
          <a:p>
            <a:pPr marL="285750" indent="-285750">
              <a:buClr>
                <a:srgbClr val="B31621"/>
              </a:buClr>
              <a:buSzPct val="125000"/>
              <a:buFont typeface="Wingdings" panose="05000000000000000000" pitchFamily="2" charset="2"/>
              <a:buChar char="ü"/>
            </a:pPr>
            <a:r>
              <a:rPr lang="en-US" dirty="0"/>
              <a:t>Good Standing male member of lodge for at least ten years </a:t>
            </a:r>
            <a:endParaRPr lang="en-US" dirty="0" smtClean="0"/>
          </a:p>
          <a:p>
            <a:pPr marL="285750" indent="-285750">
              <a:buClr>
                <a:srgbClr val="B31621"/>
              </a:buClr>
              <a:buSzPct val="125000"/>
              <a:buFont typeface="Wingdings" panose="05000000000000000000" pitchFamily="2" charset="2"/>
              <a:buChar char="ü"/>
            </a:pPr>
            <a:r>
              <a:rPr lang="en-US" dirty="0"/>
              <a:t>Five continuous years as a Fellow </a:t>
            </a:r>
            <a:endParaRPr lang="en-US" dirty="0" smtClean="0"/>
          </a:p>
          <a:p>
            <a:pPr marL="285750" indent="-285750">
              <a:buClr>
                <a:srgbClr val="B31621"/>
              </a:buClr>
              <a:buSzPct val="125000"/>
              <a:buFont typeface="Wingdings" panose="05000000000000000000" pitchFamily="2" charset="2"/>
              <a:buChar char="ü"/>
            </a:pPr>
            <a:r>
              <a:rPr lang="en-US" dirty="0"/>
              <a:t>25 Club member </a:t>
            </a:r>
            <a:endParaRPr lang="en-US" dirty="0" smtClean="0"/>
          </a:p>
          <a:p>
            <a:pPr marL="285750" indent="-285750">
              <a:buClr>
                <a:srgbClr val="B31621"/>
              </a:buClr>
              <a:buSzPct val="125000"/>
              <a:buFont typeface="Wingdings" panose="05000000000000000000" pitchFamily="2" charset="2"/>
              <a:buChar char="ü"/>
            </a:pPr>
            <a:r>
              <a:rPr lang="en-US" dirty="0"/>
              <a:t>Past Governor of Order </a:t>
            </a:r>
            <a:r>
              <a:rPr lang="en-US" dirty="0" smtClean="0"/>
              <a:t>and</a:t>
            </a:r>
          </a:p>
          <a:p>
            <a:pPr marL="285750" indent="-285750">
              <a:buClr>
                <a:srgbClr val="B31621"/>
              </a:buClr>
              <a:buSzPct val="125000"/>
              <a:buFont typeface="Wingdings" panose="05000000000000000000" pitchFamily="2" charset="2"/>
              <a:buChar char="ü"/>
            </a:pPr>
            <a:r>
              <a:rPr lang="en-US" dirty="0"/>
              <a:t>Elected or appointed as officer in </a:t>
            </a:r>
            <a:r>
              <a:rPr lang="en-US" dirty="0" smtClean="0"/>
              <a:t>either:</a:t>
            </a:r>
          </a:p>
          <a:p>
            <a:pPr marL="742950" lvl="1" indent="-285750">
              <a:buClr>
                <a:srgbClr val="B31621"/>
              </a:buClr>
              <a:buSzPct val="100000"/>
              <a:buFont typeface="Arial" panose="020B0604020202020204" pitchFamily="34" charset="0"/>
              <a:buChar char="•"/>
            </a:pPr>
            <a:r>
              <a:rPr lang="en-US" dirty="0"/>
              <a:t>Moose Legion -OR- Association</a:t>
            </a:r>
          </a:p>
          <a:p>
            <a:pPr marL="742950" lvl="1" indent="-285750">
              <a:buClr>
                <a:srgbClr val="B31621"/>
              </a:buClr>
              <a:buSzPct val="100000"/>
              <a:buFont typeface="Arial" panose="020B0604020202020204" pitchFamily="34" charset="0"/>
              <a:buChar char="•"/>
            </a:pPr>
            <a:r>
              <a:rPr lang="en-US" dirty="0"/>
              <a:t>OR – Served as Association Chairman a minimum of  5 years</a:t>
            </a:r>
          </a:p>
          <a:p>
            <a:pPr marL="742950" lvl="1" indent="-285750">
              <a:buClr>
                <a:srgbClr val="B31621"/>
              </a:buClr>
              <a:buSzPct val="100000"/>
              <a:buFont typeface="Arial" panose="020B0604020202020204" pitchFamily="34" charset="0"/>
              <a:buChar char="•"/>
            </a:pPr>
            <a:r>
              <a:rPr lang="en-US" dirty="0"/>
              <a:t>OR – Appointed to a Supreme Lodge Board or Committee w/in past 5 years</a:t>
            </a:r>
          </a:p>
          <a:p>
            <a:pPr marL="742950" lvl="1" indent="-285750">
              <a:buClr>
                <a:srgbClr val="B31621"/>
              </a:buClr>
              <a:buSzPct val="100000"/>
              <a:buFont typeface="Arial" panose="020B0604020202020204" pitchFamily="34" charset="0"/>
              <a:buChar char="•"/>
            </a:pPr>
            <a:r>
              <a:rPr lang="en-US" dirty="0"/>
              <a:t>OR – Successfully Gathered a charter for a new lodge</a:t>
            </a:r>
          </a:p>
          <a:p>
            <a:pPr marL="742950" lvl="1" indent="-285750">
              <a:buClr>
                <a:srgbClr val="B31621"/>
              </a:buClr>
              <a:buSzPct val="100000"/>
              <a:buFont typeface="Arial" panose="020B0604020202020204" pitchFamily="34" charset="0"/>
              <a:buChar char="•"/>
            </a:pPr>
            <a:r>
              <a:rPr lang="en-US" dirty="0"/>
              <a:t>OR – Serve as Administrator at least 7 years</a:t>
            </a:r>
          </a:p>
          <a:p>
            <a:pPr marL="742950" lvl="1" indent="-285750">
              <a:buClr>
                <a:srgbClr val="B31621"/>
              </a:buClr>
              <a:buSzPct val="100000"/>
              <a:buFont typeface="Arial" panose="020B0604020202020204" pitchFamily="34" charset="0"/>
              <a:buChar char="•"/>
            </a:pPr>
            <a:r>
              <a:rPr lang="en-US" dirty="0"/>
              <a:t>OR – has extraordinary service to the lodge exceeding 20 </a:t>
            </a:r>
            <a:r>
              <a:rPr lang="en-US" dirty="0" smtClean="0"/>
              <a:t>years</a:t>
            </a:r>
          </a:p>
          <a:p>
            <a:pPr lvl="1">
              <a:buClr>
                <a:srgbClr val="B31621"/>
              </a:buClr>
              <a:buSzPct val="100000"/>
            </a:pPr>
            <a:endParaRPr lang="en-US" sz="1200" dirty="0" smtClean="0"/>
          </a:p>
          <a:p>
            <a:pPr lvl="1">
              <a:buClr>
                <a:srgbClr val="B31621"/>
              </a:buClr>
              <a:buSzPct val="100000"/>
            </a:pPr>
            <a:r>
              <a:rPr lang="en-US" dirty="0" smtClean="0"/>
              <a:t>If </a:t>
            </a:r>
            <a:r>
              <a:rPr lang="en-US" dirty="0"/>
              <a:t>approved by Pilgrim Consistory member will be invited &amp; </a:t>
            </a:r>
            <a:br>
              <a:rPr lang="en-US" dirty="0"/>
            </a:br>
            <a:r>
              <a:rPr lang="en-US" dirty="0"/>
              <a:t>must attend a conferral – held at the Mooseheart </a:t>
            </a:r>
            <a:r>
              <a:rPr lang="en-US" dirty="0" smtClean="0"/>
              <a:t>campus</a:t>
            </a:r>
            <a:endParaRPr lang="en-US" dirty="0"/>
          </a:p>
        </p:txBody>
      </p:sp>
      <p:sp>
        <p:nvSpPr>
          <p:cNvPr id="17" name="Rectangle 16"/>
          <p:cNvSpPr/>
          <p:nvPr/>
        </p:nvSpPr>
        <p:spPr>
          <a:xfrm>
            <a:off x="457200" y="372323"/>
            <a:ext cx="3926588" cy="55399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Pilgrim Degree of Merit</a:t>
            </a:r>
            <a:endParaRPr lang="en-US" sz="3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8" name="TextBox 17"/>
          <p:cNvSpPr txBox="1"/>
          <p:nvPr/>
        </p:nvSpPr>
        <p:spPr>
          <a:xfrm>
            <a:off x="4876800" y="326156"/>
            <a:ext cx="3733800" cy="646331"/>
          </a:xfrm>
          <a:prstGeom prst="rect">
            <a:avLst/>
          </a:prstGeom>
          <a:noFill/>
        </p:spPr>
        <p:txBody>
          <a:bodyPr wrap="square" rtlCol="0">
            <a:spAutoFit/>
          </a:bodyPr>
          <a:lstStyle/>
          <a:p>
            <a:pPr algn="ctr">
              <a:buClr>
                <a:srgbClr val="B31621"/>
              </a:buClr>
              <a:buSzPct val="125000"/>
            </a:pPr>
            <a:r>
              <a:rPr lang="en-US" i="1" dirty="0">
                <a:solidFill>
                  <a:srgbClr val="C45D08"/>
                </a:solidFill>
              </a:rPr>
              <a:t>Recommendations are made by any Pilgrim in Good </a:t>
            </a:r>
            <a:r>
              <a:rPr lang="en-US" i="1" dirty="0" smtClean="0">
                <a:solidFill>
                  <a:srgbClr val="C45D08"/>
                </a:solidFill>
              </a:rPr>
              <a:t>Standing</a:t>
            </a:r>
            <a:endParaRPr lang="en-US" i="1" dirty="0">
              <a:solidFill>
                <a:srgbClr val="C45D08"/>
              </a:solidFill>
            </a:endParaRPr>
          </a:p>
        </p:txBody>
      </p:sp>
      <p:sp>
        <p:nvSpPr>
          <p:cNvPr id="2" name="Slide Number Placeholder 1"/>
          <p:cNvSpPr>
            <a:spLocks noGrp="1"/>
          </p:cNvSpPr>
          <p:nvPr>
            <p:ph type="sldNum" sz="quarter" idx="12"/>
          </p:nvPr>
        </p:nvSpPr>
        <p:spPr/>
        <p:txBody>
          <a:bodyPr/>
          <a:lstStyle/>
          <a:p>
            <a:fld id="{5F6AE028-0B67-4BE6-8617-910594138DE0}" type="slidenum">
              <a:rPr lang="en-US" smtClean="0"/>
              <a:t>29</a:t>
            </a:fld>
            <a:endParaRPr lang="en-US" dirty="0"/>
          </a:p>
        </p:txBody>
      </p:sp>
    </p:spTree>
    <p:extLst>
      <p:ext uri="{BB962C8B-B14F-4D97-AF65-F5344CB8AC3E}">
        <p14:creationId xmlns:p14="http://schemas.microsoft.com/office/powerpoint/2010/main" val="3654591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0"/>
            <a:ext cx="9139939"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71600" y="12023"/>
            <a:ext cx="4876800" cy="5131477"/>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0" y="0"/>
            <a:ext cx="9135880" cy="5143500"/>
          </a:xfrm>
          <a:prstGeom prst="rect">
            <a:avLst/>
          </a:prstGeom>
        </p:spPr>
      </p:pic>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60" y="0"/>
            <a:ext cx="9135880" cy="5143500"/>
          </a:xfrm>
          <a:prstGeom prst="rect">
            <a:avLst/>
          </a:prstGeom>
          <a:ln>
            <a:solidFill>
              <a:schemeClr val="tx1"/>
            </a:solidFill>
          </a:ln>
        </p:spPr>
      </p:pic>
      <p:sp>
        <p:nvSpPr>
          <p:cNvPr id="16" name="Rectangle 15"/>
          <p:cNvSpPr/>
          <p:nvPr/>
        </p:nvSpPr>
        <p:spPr>
          <a:xfrm>
            <a:off x="1607670" y="57150"/>
            <a:ext cx="5844742" cy="707886"/>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A comprehensive study</a:t>
            </a:r>
            <a:endParaRPr lang="en-US"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endParaRPr>
          </a:p>
        </p:txBody>
      </p:sp>
      <p:sp>
        <p:nvSpPr>
          <p:cNvPr id="17" name="TextBox 16"/>
          <p:cNvSpPr txBox="1"/>
          <p:nvPr/>
        </p:nvSpPr>
        <p:spPr>
          <a:xfrm>
            <a:off x="1828800" y="1135618"/>
            <a:ext cx="6603411" cy="646331"/>
          </a:xfrm>
          <a:prstGeom prst="rect">
            <a:avLst/>
          </a:prstGeom>
          <a:noFill/>
        </p:spPr>
        <p:txBody>
          <a:bodyPr wrap="none" rtlCol="0">
            <a:spAutoFit/>
          </a:bodyPr>
          <a:lstStyle/>
          <a:p>
            <a:pPr marL="285750" indent="-285750">
              <a:buClr>
                <a:srgbClr val="B31621"/>
              </a:buClr>
              <a:buSzPct val="125000"/>
              <a:buFont typeface="Arial" panose="020B0604020202020204" pitchFamily="34" charset="0"/>
              <a:buChar char="•"/>
            </a:pPr>
            <a:r>
              <a:rPr lang="en-US" dirty="0"/>
              <a:t>3,500 </a:t>
            </a:r>
            <a:r>
              <a:rPr lang="en-US" dirty="0" smtClean="0"/>
              <a:t>individuals responded to a 2018 </a:t>
            </a:r>
            <a:r>
              <a:rPr lang="en-US" dirty="0"/>
              <a:t>s</a:t>
            </a:r>
            <a:r>
              <a:rPr lang="en-US" dirty="0" smtClean="0"/>
              <a:t>urvey of current, dropped </a:t>
            </a:r>
            <a:br>
              <a:rPr lang="en-US" dirty="0" smtClean="0"/>
            </a:br>
            <a:r>
              <a:rPr lang="en-US" dirty="0" smtClean="0"/>
              <a:t>and prospective members</a:t>
            </a:r>
            <a:endParaRPr lang="en-US" dirty="0"/>
          </a:p>
        </p:txBody>
      </p:sp>
      <p:sp>
        <p:nvSpPr>
          <p:cNvPr id="18" name="TextBox 17"/>
          <p:cNvSpPr txBox="1"/>
          <p:nvPr/>
        </p:nvSpPr>
        <p:spPr>
          <a:xfrm>
            <a:off x="1829327" y="1885950"/>
            <a:ext cx="6023893" cy="646331"/>
          </a:xfrm>
          <a:prstGeom prst="rect">
            <a:avLst/>
          </a:prstGeom>
          <a:noFill/>
        </p:spPr>
        <p:txBody>
          <a:bodyPr wrap="none" rtlCol="0">
            <a:spAutoFit/>
          </a:bodyPr>
          <a:lstStyle/>
          <a:p>
            <a:pPr marL="285750" indent="-285750">
              <a:buClr>
                <a:srgbClr val="B31621"/>
              </a:buClr>
              <a:buSzPct val="125000"/>
              <a:buFont typeface="Arial" panose="020B0604020202020204" pitchFamily="34" charset="0"/>
              <a:buChar char="•"/>
            </a:pPr>
            <a:r>
              <a:rPr lang="en-US" dirty="0" smtClean="0"/>
              <a:t>Prospective members are specifically looking for equality in</a:t>
            </a:r>
            <a:br>
              <a:rPr lang="en-US" dirty="0" smtClean="0"/>
            </a:br>
            <a:r>
              <a:rPr lang="en-US" dirty="0" smtClean="0"/>
              <a:t>decision-making leadership roles</a:t>
            </a:r>
            <a:endParaRPr lang="en-US" dirty="0"/>
          </a:p>
        </p:txBody>
      </p:sp>
      <p:sp>
        <p:nvSpPr>
          <p:cNvPr id="19" name="TextBox 18"/>
          <p:cNvSpPr txBox="1"/>
          <p:nvPr/>
        </p:nvSpPr>
        <p:spPr>
          <a:xfrm>
            <a:off x="4114800" y="3867150"/>
            <a:ext cx="4805162" cy="923330"/>
          </a:xfrm>
          <a:prstGeom prst="rect">
            <a:avLst/>
          </a:prstGeom>
          <a:noFill/>
        </p:spPr>
        <p:txBody>
          <a:bodyPr wrap="none" rtlCol="0">
            <a:spAutoFit/>
          </a:bodyPr>
          <a:lstStyle/>
          <a:p>
            <a:pPr marL="285750" indent="-285750">
              <a:buClr>
                <a:srgbClr val="B31621"/>
              </a:buClr>
              <a:buSzPct val="125000"/>
              <a:buFont typeface="Arial" panose="020B0604020202020204" pitchFamily="34" charset="0"/>
              <a:buChar char="•"/>
            </a:pPr>
            <a:r>
              <a:rPr lang="en-US" dirty="0" smtClean="0"/>
              <a:t>Met with Supreme Council and Grand Council </a:t>
            </a:r>
            <a:br>
              <a:rPr lang="en-US" dirty="0" smtClean="0"/>
            </a:br>
            <a:r>
              <a:rPr lang="en-US" dirty="0" smtClean="0"/>
              <a:t>to introduce committee goals, share progress </a:t>
            </a:r>
            <a:br>
              <a:rPr lang="en-US" dirty="0" smtClean="0"/>
            </a:br>
            <a:r>
              <a:rPr lang="en-US" dirty="0" smtClean="0"/>
              <a:t>and get input</a:t>
            </a:r>
          </a:p>
        </p:txBody>
      </p:sp>
      <p:sp>
        <p:nvSpPr>
          <p:cNvPr id="3" name="Slide Number Placeholder 2"/>
          <p:cNvSpPr>
            <a:spLocks noGrp="1"/>
          </p:cNvSpPr>
          <p:nvPr>
            <p:ph type="sldNum" sz="quarter" idx="12"/>
          </p:nvPr>
        </p:nvSpPr>
        <p:spPr/>
        <p:txBody>
          <a:bodyPr/>
          <a:lstStyle/>
          <a:p>
            <a:fld id="{5F6AE028-0B67-4BE6-8617-910594138DE0}" type="slidenum">
              <a:rPr lang="en-US" smtClean="0"/>
              <a:t>3</a:t>
            </a:fld>
            <a:endParaRPr lang="en-US" dirty="0"/>
          </a:p>
        </p:txBody>
      </p:sp>
    </p:spTree>
    <p:extLst>
      <p:ext uri="{BB962C8B-B14F-4D97-AF65-F5344CB8AC3E}">
        <p14:creationId xmlns:p14="http://schemas.microsoft.com/office/powerpoint/2010/main" val="1686498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80" cy="5143500"/>
          </a:xfrm>
          <a:prstGeom prst="rect">
            <a:avLst/>
          </a:prstGeom>
        </p:spPr>
      </p:pic>
      <p:sp>
        <p:nvSpPr>
          <p:cNvPr id="9" name="Rectangle 8"/>
          <p:cNvSpPr/>
          <p:nvPr/>
        </p:nvSpPr>
        <p:spPr>
          <a:xfrm>
            <a:off x="1971169" y="366534"/>
            <a:ext cx="4750916" cy="55399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Chapter Honors and Degrees</a:t>
            </a:r>
            <a:endParaRPr lang="en-US" sz="3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4" name="TextBox 13"/>
          <p:cNvSpPr txBox="1"/>
          <p:nvPr/>
        </p:nvSpPr>
        <p:spPr>
          <a:xfrm>
            <a:off x="1981200" y="1073825"/>
            <a:ext cx="6781800" cy="2862322"/>
          </a:xfrm>
          <a:prstGeom prst="rect">
            <a:avLst/>
          </a:prstGeom>
          <a:noFill/>
        </p:spPr>
        <p:txBody>
          <a:bodyPr wrap="square" rtlCol="0">
            <a:spAutoFit/>
          </a:bodyPr>
          <a:lstStyle/>
          <a:p>
            <a:pPr marL="0" lvl="1">
              <a:buClr>
                <a:srgbClr val="B31621"/>
              </a:buClr>
              <a:buSzPct val="125000"/>
            </a:pPr>
            <a:r>
              <a:rPr lang="en-US" b="1" dirty="0"/>
              <a:t>Purpose:  </a:t>
            </a:r>
            <a:r>
              <a:rPr lang="en-US" dirty="0"/>
              <a:t>Recognize the accomplishments </a:t>
            </a:r>
            <a:r>
              <a:rPr lang="en-US" dirty="0" smtClean="0"/>
              <a:t>of leaders</a:t>
            </a:r>
            <a:endParaRPr lang="en-US" dirty="0"/>
          </a:p>
          <a:p>
            <a:pPr>
              <a:buClr>
                <a:srgbClr val="B31621"/>
              </a:buClr>
              <a:buSzPct val="125000"/>
            </a:pPr>
            <a:endParaRPr lang="en-US" dirty="0"/>
          </a:p>
          <a:p>
            <a:pPr>
              <a:buClr>
                <a:srgbClr val="B31621"/>
              </a:buClr>
              <a:buSzPct val="125000"/>
            </a:pPr>
            <a:r>
              <a:rPr lang="en-US" dirty="0" smtClean="0"/>
              <a:t>Determine specific </a:t>
            </a:r>
            <a:r>
              <a:rPr lang="en-US" dirty="0"/>
              <a:t>requirements to be met during the </a:t>
            </a:r>
            <a:r>
              <a:rPr lang="en-US" dirty="0" smtClean="0"/>
              <a:t>term of office for earning degrees :</a:t>
            </a:r>
          </a:p>
          <a:p>
            <a:pPr marL="742950" lvl="1" indent="-285750">
              <a:lnSpc>
                <a:spcPct val="150000"/>
              </a:lnSpc>
              <a:buClr>
                <a:srgbClr val="B31621"/>
              </a:buClr>
              <a:buSzPct val="125000"/>
              <a:buFont typeface="Wingdings" panose="05000000000000000000" pitchFamily="2" charset="2"/>
              <a:buChar char="§"/>
            </a:pPr>
            <a:r>
              <a:rPr lang="en-US" dirty="0"/>
              <a:t>Consistency of Participation</a:t>
            </a:r>
            <a:endParaRPr lang="en-US" dirty="0" smtClean="0"/>
          </a:p>
          <a:p>
            <a:pPr marL="742950" lvl="1" indent="-285750">
              <a:lnSpc>
                <a:spcPct val="150000"/>
              </a:lnSpc>
              <a:buClr>
                <a:srgbClr val="B31621"/>
              </a:buClr>
              <a:buSzPct val="125000"/>
              <a:buFont typeface="Wingdings" panose="05000000000000000000" pitchFamily="2" charset="2"/>
              <a:buChar char="§"/>
            </a:pPr>
            <a:r>
              <a:rPr lang="en-US" dirty="0" smtClean="0"/>
              <a:t>Enrollment of </a:t>
            </a:r>
            <a:r>
              <a:rPr lang="en-US" dirty="0"/>
              <a:t>Members</a:t>
            </a:r>
            <a:endParaRPr lang="en-US" dirty="0" smtClean="0"/>
          </a:p>
          <a:p>
            <a:pPr marL="742950" lvl="1" indent="-285750">
              <a:lnSpc>
                <a:spcPct val="150000"/>
              </a:lnSpc>
              <a:buClr>
                <a:srgbClr val="B31621"/>
              </a:buClr>
              <a:buSzPct val="125000"/>
              <a:buFont typeface="Wingdings" panose="05000000000000000000" pitchFamily="2" charset="2"/>
              <a:buChar char="§"/>
            </a:pPr>
            <a:r>
              <a:rPr lang="en-US" dirty="0"/>
              <a:t>Attending training sessions</a:t>
            </a:r>
            <a:r>
              <a:rPr lang="en-US" dirty="0" smtClean="0"/>
              <a:t>  </a:t>
            </a:r>
            <a:endParaRPr lang="en-US" dirty="0"/>
          </a:p>
          <a:p>
            <a:pPr marL="742950" lvl="1" indent="-285750">
              <a:lnSpc>
                <a:spcPct val="150000"/>
              </a:lnSpc>
              <a:buClr>
                <a:srgbClr val="B31621"/>
              </a:buClr>
              <a:buSzPct val="125000"/>
              <a:buFont typeface="Wingdings" panose="05000000000000000000" pitchFamily="2" charset="2"/>
              <a:buChar char="§"/>
            </a:pPr>
            <a:endParaRPr lang="en-US" dirty="0" smtClean="0"/>
          </a:p>
        </p:txBody>
      </p:sp>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4200" y="2797538"/>
            <a:ext cx="1595827" cy="1873417"/>
          </a:xfrm>
          <a:prstGeom prst="rect">
            <a:avLst/>
          </a:prstGeom>
          <a:ln>
            <a:noFill/>
          </a:ln>
          <a:effectLst/>
        </p:spPr>
      </p:pic>
      <p:sp>
        <p:nvSpPr>
          <p:cNvPr id="5" name="Slide Number Placeholder 4"/>
          <p:cNvSpPr>
            <a:spLocks noGrp="1"/>
          </p:cNvSpPr>
          <p:nvPr>
            <p:ph type="sldNum" sz="quarter" idx="12"/>
          </p:nvPr>
        </p:nvSpPr>
        <p:spPr/>
        <p:txBody>
          <a:bodyPr/>
          <a:lstStyle/>
          <a:p>
            <a:fld id="{5F6AE028-0B67-4BE6-8617-910594138DE0}" type="slidenum">
              <a:rPr lang="en-US" smtClean="0"/>
              <a:t>30</a:t>
            </a:fld>
            <a:endParaRPr lang="en-US" dirty="0"/>
          </a:p>
        </p:txBody>
      </p:sp>
    </p:spTree>
    <p:extLst>
      <p:ext uri="{BB962C8B-B14F-4D97-AF65-F5344CB8AC3E}">
        <p14:creationId xmlns:p14="http://schemas.microsoft.com/office/powerpoint/2010/main" val="1110544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852" y="0"/>
            <a:ext cx="9135880" cy="5143500"/>
          </a:xfrm>
          <a:prstGeom prst="rect">
            <a:avLst/>
          </a:prstGeom>
        </p:spPr>
      </p:pic>
      <p:sp>
        <p:nvSpPr>
          <p:cNvPr id="6" name="Rectangle 5"/>
          <p:cNvSpPr/>
          <p:nvPr/>
        </p:nvSpPr>
        <p:spPr>
          <a:xfrm>
            <a:off x="1985976" y="366534"/>
            <a:ext cx="4280211" cy="55399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Is the terminology dated?</a:t>
            </a:r>
            <a:endParaRPr lang="en-US" sz="3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7" name="TextBox 6"/>
          <p:cNvSpPr txBox="1"/>
          <p:nvPr/>
        </p:nvSpPr>
        <p:spPr>
          <a:xfrm>
            <a:off x="2018173" y="1043719"/>
            <a:ext cx="6463629" cy="3806170"/>
          </a:xfrm>
          <a:prstGeom prst="rect">
            <a:avLst/>
          </a:prstGeom>
          <a:noFill/>
        </p:spPr>
        <p:txBody>
          <a:bodyPr wrap="square" rtlCol="0">
            <a:spAutoFit/>
          </a:bodyPr>
          <a:lstStyle/>
          <a:p>
            <a:pPr marL="285750" indent="-285750">
              <a:lnSpc>
                <a:spcPts val="2000"/>
              </a:lnSpc>
              <a:spcBef>
                <a:spcPts val="1200"/>
              </a:spcBef>
              <a:buClr>
                <a:srgbClr val="B31621"/>
              </a:buClr>
              <a:buSzPct val="125000"/>
              <a:buFont typeface="Arial" panose="020B0604020202020204" pitchFamily="34" charset="0"/>
              <a:buChar char="•"/>
            </a:pPr>
            <a:r>
              <a:rPr lang="en-US" dirty="0" smtClean="0"/>
              <a:t>Green Cap vs. Necklace?</a:t>
            </a:r>
          </a:p>
          <a:p>
            <a:pPr marL="285750" indent="-285750">
              <a:lnSpc>
                <a:spcPts val="2000"/>
              </a:lnSpc>
              <a:spcBef>
                <a:spcPts val="1200"/>
              </a:spcBef>
              <a:buClr>
                <a:srgbClr val="B31621"/>
              </a:buClr>
              <a:buSzPct val="125000"/>
              <a:buFont typeface="Arial" panose="020B0604020202020204" pitchFamily="34" charset="0"/>
              <a:buChar char="•"/>
            </a:pPr>
            <a:r>
              <a:rPr lang="en-US" dirty="0" smtClean="0"/>
              <a:t> Academy of Friendship:</a:t>
            </a:r>
          </a:p>
          <a:p>
            <a:pPr lvl="1">
              <a:buClr>
                <a:srgbClr val="B31621"/>
              </a:buClr>
              <a:buSzPct val="125000"/>
            </a:pPr>
            <a:r>
              <a:rPr lang="en-US" dirty="0" smtClean="0"/>
              <a:t>Sponsor 5?  Sponsor 2?  Serve new Lodge or only                      at Chapter level?  All TBD</a:t>
            </a:r>
          </a:p>
          <a:p>
            <a:pPr lvl="1">
              <a:buClr>
                <a:srgbClr val="B31621"/>
              </a:buClr>
              <a:buSzPct val="125000"/>
            </a:pPr>
            <a:endParaRPr lang="en-US" dirty="0" smtClean="0"/>
          </a:p>
          <a:p>
            <a:pPr marL="282575" lvl="1" indent="-231775">
              <a:buClr>
                <a:srgbClr val="B31621"/>
              </a:buClr>
              <a:buSzPct val="125000"/>
              <a:buFont typeface="Arial" panose="020B0604020202020204" pitchFamily="34" charset="0"/>
              <a:buChar char="•"/>
            </a:pPr>
            <a:r>
              <a:rPr lang="en-US" dirty="0" smtClean="0"/>
              <a:t>Possible </a:t>
            </a:r>
            <a:r>
              <a:rPr lang="en-US" dirty="0"/>
              <a:t>Future: “Star Degree”?  Title  </a:t>
            </a:r>
            <a:r>
              <a:rPr lang="en-US" dirty="0" smtClean="0"/>
              <a:t>change</a:t>
            </a:r>
            <a:r>
              <a:rPr lang="en-US" dirty="0"/>
              <a:t>;</a:t>
            </a:r>
            <a:r>
              <a:rPr lang="en-US" dirty="0" smtClean="0"/>
              <a:t> Financial Director/Treasurer?</a:t>
            </a:r>
          </a:p>
          <a:p>
            <a:pPr marL="282575" lvl="1" indent="-231775">
              <a:buClr>
                <a:srgbClr val="B31621"/>
              </a:buClr>
              <a:buSzPct val="125000"/>
              <a:buFont typeface="Arial" panose="020B0604020202020204" pitchFamily="34" charset="0"/>
              <a:buChar char="•"/>
            </a:pPr>
            <a:endParaRPr lang="en-US" dirty="0" smtClean="0"/>
          </a:p>
          <a:p>
            <a:pPr marL="282575" lvl="1" indent="-231775">
              <a:buClr>
                <a:srgbClr val="B31621"/>
              </a:buClr>
              <a:buSzPct val="125000"/>
              <a:buFont typeface="Arial" panose="020B0604020202020204" pitchFamily="34" charset="0"/>
              <a:buChar char="•"/>
            </a:pPr>
            <a:r>
              <a:rPr lang="en-US" dirty="0" smtClean="0"/>
              <a:t>Possible Revisions: </a:t>
            </a:r>
            <a:r>
              <a:rPr lang="en-US" dirty="0"/>
              <a:t>“College Degree”? </a:t>
            </a:r>
            <a:r>
              <a:rPr lang="en-US" dirty="0" smtClean="0"/>
              <a:t> Change </a:t>
            </a:r>
            <a:r>
              <a:rPr lang="en-US" dirty="0"/>
              <a:t>the title </a:t>
            </a:r>
            <a:r>
              <a:rPr lang="en-US" dirty="0" smtClean="0"/>
              <a:t>to </a:t>
            </a:r>
            <a:r>
              <a:rPr lang="en-US" dirty="0"/>
              <a:t>President, Chief Presiding Officer, Executive </a:t>
            </a:r>
            <a:r>
              <a:rPr lang="en-US" dirty="0" smtClean="0"/>
              <a:t>Officer?</a:t>
            </a:r>
          </a:p>
          <a:p>
            <a:pPr marL="50800" lvl="1">
              <a:buClr>
                <a:srgbClr val="B31621"/>
              </a:buClr>
              <a:buSzPct val="125000"/>
            </a:pPr>
            <a:endParaRPr lang="en-US" sz="1200" dirty="0" smtClean="0"/>
          </a:p>
          <a:p>
            <a:pPr marL="50800" lvl="1" algn="ctr">
              <a:buClr>
                <a:srgbClr val="B31621"/>
              </a:buClr>
              <a:buSzPct val="125000"/>
            </a:pPr>
            <a:r>
              <a:rPr lang="en-US" b="1" dirty="0" smtClean="0">
                <a:solidFill>
                  <a:srgbClr val="C00000"/>
                </a:solidFill>
                <a:effectLst>
                  <a:outerShdw blurRad="38100" dist="38100" dir="2700000" algn="tl">
                    <a:srgbClr val="000000">
                      <a:alpha val="43137"/>
                    </a:srgbClr>
                  </a:outerShdw>
                </a:effectLst>
              </a:rPr>
              <a:t>Criteria for earning the degrees may change but degrees             are still earned for exceptional leadership</a:t>
            </a:r>
          </a:p>
        </p:txBody>
      </p:sp>
      <p:pic>
        <p:nvPicPr>
          <p:cNvPr id="8" name="Picture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96021" y="769066"/>
            <a:ext cx="907932" cy="921900"/>
          </a:xfrm>
          <a:prstGeom prst="rect">
            <a:avLst/>
          </a:prstGeom>
        </p:spPr>
      </p:pic>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95088" y="1543050"/>
            <a:ext cx="1186714" cy="685800"/>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0698099">
            <a:off x="1301395" y="2509846"/>
            <a:ext cx="796340" cy="655654"/>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683771">
            <a:off x="7733763" y="3352639"/>
            <a:ext cx="916845" cy="762000"/>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fld id="{5F6AE028-0B67-4BE6-8617-910594138DE0}" type="slidenum">
              <a:rPr lang="en-US" smtClean="0"/>
              <a:t>31</a:t>
            </a:fld>
            <a:endParaRPr lang="en-US" dirty="0"/>
          </a:p>
        </p:txBody>
      </p:sp>
    </p:spTree>
    <p:extLst>
      <p:ext uri="{BB962C8B-B14F-4D97-AF65-F5344CB8AC3E}">
        <p14:creationId xmlns:p14="http://schemas.microsoft.com/office/powerpoint/2010/main" val="3681024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567" y="0"/>
            <a:ext cx="9135880" cy="5143500"/>
          </a:xfrm>
          <a:prstGeom prst="rect">
            <a:avLst/>
          </a:prstGeom>
        </p:spPr>
      </p:pic>
      <p:sp>
        <p:nvSpPr>
          <p:cNvPr id="10" name="Rectangle 9"/>
          <p:cNvSpPr/>
          <p:nvPr/>
        </p:nvSpPr>
        <p:spPr>
          <a:xfrm>
            <a:off x="1994571" y="387350"/>
            <a:ext cx="5032916" cy="55399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The College of Regents Regalia</a:t>
            </a:r>
            <a:endParaRPr lang="en-US" sz="3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2" name="TextBox 11"/>
          <p:cNvSpPr txBox="1"/>
          <p:nvPr/>
        </p:nvSpPr>
        <p:spPr>
          <a:xfrm>
            <a:off x="1676400" y="1073825"/>
            <a:ext cx="7086600" cy="2200602"/>
          </a:xfrm>
          <a:prstGeom prst="rect">
            <a:avLst/>
          </a:prstGeom>
          <a:noFill/>
        </p:spPr>
        <p:txBody>
          <a:bodyPr wrap="square" rtlCol="0">
            <a:spAutoFit/>
          </a:bodyPr>
          <a:lstStyle/>
          <a:p>
            <a:pPr marL="742950" lvl="1" indent="-285750">
              <a:lnSpc>
                <a:spcPct val="150000"/>
              </a:lnSpc>
              <a:buClr>
                <a:srgbClr val="B31621"/>
              </a:buClr>
              <a:buSzPct val="125000"/>
              <a:buFont typeface="Arial" panose="020B0604020202020204" pitchFamily="34" charset="0"/>
              <a:buChar char="•"/>
            </a:pPr>
            <a:r>
              <a:rPr lang="en-US" dirty="0" smtClean="0"/>
              <a:t>Does </a:t>
            </a:r>
            <a:r>
              <a:rPr lang="en-US" dirty="0"/>
              <a:t>it appeal to </a:t>
            </a:r>
            <a:r>
              <a:rPr lang="en-US" dirty="0" smtClean="0"/>
              <a:t>prospective </a:t>
            </a:r>
            <a:r>
              <a:rPr lang="en-US" dirty="0"/>
              <a:t>members in today’s </a:t>
            </a:r>
            <a:r>
              <a:rPr lang="en-US" dirty="0" smtClean="0"/>
              <a:t>society?</a:t>
            </a:r>
          </a:p>
          <a:p>
            <a:pPr lvl="1">
              <a:lnSpc>
                <a:spcPct val="150000"/>
              </a:lnSpc>
              <a:buClr>
                <a:srgbClr val="B31621"/>
              </a:buClr>
              <a:buSzPct val="125000"/>
            </a:pPr>
            <a:endParaRPr lang="en-US" sz="800" dirty="0" smtClean="0"/>
          </a:p>
          <a:p>
            <a:pPr marL="742950" lvl="1" indent="-285750">
              <a:buClr>
                <a:srgbClr val="B31621"/>
              </a:buClr>
              <a:buSzPct val="125000"/>
              <a:buFont typeface="Arial" panose="020B0604020202020204" pitchFamily="34" charset="0"/>
              <a:buChar char="•"/>
            </a:pPr>
            <a:r>
              <a:rPr lang="en-US" dirty="0" smtClean="0"/>
              <a:t>The </a:t>
            </a:r>
            <a:r>
              <a:rPr lang="en-US" dirty="0"/>
              <a:t>Cap and </a:t>
            </a:r>
            <a:r>
              <a:rPr lang="en-US" dirty="0" smtClean="0"/>
              <a:t>Gown, Tassels and Stoles are symbolic </a:t>
            </a:r>
            <a:r>
              <a:rPr lang="en-US" dirty="0"/>
              <a:t>of our achievements </a:t>
            </a:r>
            <a:r>
              <a:rPr lang="en-US" dirty="0" smtClean="0"/>
              <a:t>of “graduating</a:t>
            </a:r>
            <a:r>
              <a:rPr lang="en-US" dirty="0"/>
              <a:t>” to an elevated level within our </a:t>
            </a:r>
            <a:r>
              <a:rPr lang="en-US" dirty="0" smtClean="0"/>
              <a:t>Fraternity</a:t>
            </a:r>
            <a:endParaRPr lang="en-US" dirty="0"/>
          </a:p>
          <a:p>
            <a:pPr lvl="1">
              <a:buClr>
                <a:srgbClr val="B31621"/>
              </a:buClr>
              <a:buSzPct val="125000"/>
            </a:pPr>
            <a:r>
              <a:rPr lang="en-US" sz="800" dirty="0" smtClean="0"/>
              <a:t> </a:t>
            </a:r>
          </a:p>
          <a:p>
            <a:pPr marL="742950" lvl="1" indent="-285750">
              <a:buClr>
                <a:srgbClr val="B31621"/>
              </a:buClr>
              <a:buSzPct val="125000"/>
              <a:buFont typeface="Arial" panose="020B0604020202020204" pitchFamily="34" charset="0"/>
              <a:buChar char="•"/>
            </a:pPr>
            <a:r>
              <a:rPr lang="en-US" dirty="0" smtClean="0"/>
              <a:t>We must consider all of these traditions as we look </a:t>
            </a:r>
            <a:br>
              <a:rPr lang="en-US" dirty="0" smtClean="0"/>
            </a:br>
            <a:r>
              <a:rPr lang="en-US" dirty="0" smtClean="0"/>
              <a:t>to modernize our degrees</a:t>
            </a: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9887" r="8869" b="33774"/>
          <a:stretch/>
        </p:blipFill>
        <p:spPr>
          <a:xfrm rot="480000">
            <a:off x="7365734" y="3183595"/>
            <a:ext cx="1232717" cy="1507684"/>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12"/>
          </p:nvPr>
        </p:nvSpPr>
        <p:spPr/>
        <p:txBody>
          <a:bodyPr/>
          <a:lstStyle/>
          <a:p>
            <a:fld id="{5F6AE028-0B67-4BE6-8617-910594138DE0}" type="slidenum">
              <a:rPr lang="en-US" smtClean="0"/>
              <a:t>32</a:t>
            </a:fld>
            <a:endParaRPr lang="en-US" dirty="0"/>
          </a:p>
        </p:txBody>
      </p:sp>
    </p:spTree>
    <p:extLst>
      <p:ext uri="{BB962C8B-B14F-4D97-AF65-F5344CB8AC3E}">
        <p14:creationId xmlns:p14="http://schemas.microsoft.com/office/powerpoint/2010/main" val="66531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80" cy="5143500"/>
          </a:xfrm>
          <a:prstGeom prst="rect">
            <a:avLst/>
          </a:prstGeom>
        </p:spPr>
      </p:pic>
      <p:sp>
        <p:nvSpPr>
          <p:cNvPr id="10" name="Rectangle 9"/>
          <p:cNvSpPr/>
          <p:nvPr/>
        </p:nvSpPr>
        <p:spPr>
          <a:xfrm>
            <a:off x="1704469" y="366534"/>
            <a:ext cx="1810496" cy="553998"/>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Conferrals</a:t>
            </a:r>
            <a:endParaRPr lang="en-US" sz="3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11" name="TextBox 10"/>
          <p:cNvSpPr txBox="1"/>
          <p:nvPr/>
        </p:nvSpPr>
        <p:spPr>
          <a:xfrm>
            <a:off x="1676400" y="1073825"/>
            <a:ext cx="6172200" cy="3554819"/>
          </a:xfrm>
          <a:prstGeom prst="rect">
            <a:avLst/>
          </a:prstGeom>
          <a:noFill/>
        </p:spPr>
        <p:txBody>
          <a:bodyPr wrap="square" rtlCol="0">
            <a:spAutoFit/>
          </a:bodyPr>
          <a:lstStyle/>
          <a:p>
            <a:pPr marL="742950" lvl="1" indent="-285750">
              <a:lnSpc>
                <a:spcPct val="150000"/>
              </a:lnSpc>
              <a:buClr>
                <a:srgbClr val="B31621"/>
              </a:buClr>
              <a:buSzPct val="125000"/>
              <a:buFont typeface="Wingdings" panose="05000000000000000000" pitchFamily="2" charset="2"/>
              <a:buChar char="§"/>
            </a:pPr>
            <a:r>
              <a:rPr lang="en-US" dirty="0" smtClean="0"/>
              <a:t>Don’t anticipate major changes upon implementation</a:t>
            </a:r>
          </a:p>
          <a:p>
            <a:pPr marL="742950" lvl="1" indent="-285750">
              <a:spcBef>
                <a:spcPts val="1200"/>
              </a:spcBef>
              <a:buClr>
                <a:srgbClr val="B31621"/>
              </a:buClr>
              <a:buSzPct val="125000"/>
              <a:buFont typeface="Wingdings" panose="05000000000000000000" pitchFamily="2" charset="2"/>
              <a:buChar char="§"/>
            </a:pPr>
            <a:r>
              <a:rPr lang="en-US" dirty="0" smtClean="0"/>
              <a:t>Conferrals </a:t>
            </a:r>
            <a:r>
              <a:rPr lang="en-US" dirty="0"/>
              <a:t>have long standing </a:t>
            </a:r>
            <a:r>
              <a:rPr lang="en-US" dirty="0" smtClean="0"/>
              <a:t>traditions</a:t>
            </a:r>
          </a:p>
          <a:p>
            <a:pPr marL="742950" lvl="1" indent="-285750">
              <a:spcBef>
                <a:spcPts val="1200"/>
              </a:spcBef>
              <a:buClr>
                <a:srgbClr val="B31621"/>
              </a:buClr>
              <a:buSzPct val="125000"/>
              <a:buFont typeface="Wingdings" panose="05000000000000000000" pitchFamily="2" charset="2"/>
              <a:buChar char="§"/>
            </a:pPr>
            <a:r>
              <a:rPr lang="en-US" dirty="0" smtClean="0"/>
              <a:t>Honors, Degrees, Regalia and Conferrals may change in the future</a:t>
            </a:r>
          </a:p>
          <a:p>
            <a:pPr lvl="1" algn="ctr">
              <a:spcBef>
                <a:spcPts val="1200"/>
              </a:spcBef>
              <a:buClr>
                <a:srgbClr val="B31621"/>
              </a:buClr>
              <a:buSzPct val="125000"/>
            </a:pPr>
            <a:endParaRPr lang="en-US" sz="800" b="1" dirty="0" smtClean="0"/>
          </a:p>
          <a:p>
            <a:pPr lvl="1" algn="ctr">
              <a:spcBef>
                <a:spcPts val="1200"/>
              </a:spcBef>
              <a:buClr>
                <a:srgbClr val="B31621"/>
              </a:buClr>
              <a:buSzPct val="125000"/>
            </a:pPr>
            <a:r>
              <a:rPr lang="en-US" sz="2400" b="1" i="1" dirty="0" smtClean="0"/>
              <a:t>Members have indicated  interest in morphing the degrees into a                      new program honoring </a:t>
            </a:r>
            <a:br>
              <a:rPr lang="en-US" sz="2400" b="1" i="1" dirty="0" smtClean="0"/>
            </a:br>
            <a:r>
              <a:rPr lang="en-US" sz="2400" b="1" i="1" dirty="0" smtClean="0"/>
              <a:t>both men and women equally</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62800" y="3282666"/>
            <a:ext cx="1335799" cy="1258775"/>
          </a:xfrm>
          <a:prstGeom prst="rect">
            <a:avLst/>
          </a:prstGeom>
          <a:effectLst>
            <a:outerShdw blurRad="50800" dist="38100" dir="8100000" algn="tr" rotWithShape="0">
              <a:prstClr val="black">
                <a:alpha val="40000"/>
              </a:prstClr>
            </a:outerShdw>
          </a:effectLst>
        </p:spPr>
      </p:pic>
      <p:sp>
        <p:nvSpPr>
          <p:cNvPr id="3" name="Slide Number Placeholder 2"/>
          <p:cNvSpPr>
            <a:spLocks noGrp="1"/>
          </p:cNvSpPr>
          <p:nvPr>
            <p:ph type="sldNum" sz="quarter" idx="12"/>
          </p:nvPr>
        </p:nvSpPr>
        <p:spPr/>
        <p:txBody>
          <a:bodyPr/>
          <a:lstStyle/>
          <a:p>
            <a:fld id="{5F6AE028-0B67-4BE6-8617-910594138DE0}" type="slidenum">
              <a:rPr lang="en-US" smtClean="0"/>
              <a:t>33</a:t>
            </a:fld>
            <a:endParaRPr lang="en-US" dirty="0"/>
          </a:p>
        </p:txBody>
      </p:sp>
    </p:spTree>
    <p:extLst>
      <p:ext uri="{BB962C8B-B14F-4D97-AF65-F5344CB8AC3E}">
        <p14:creationId xmlns:p14="http://schemas.microsoft.com/office/powerpoint/2010/main" val="225030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4" name="Rectangle 3"/>
          <p:cNvSpPr/>
          <p:nvPr/>
        </p:nvSpPr>
        <p:spPr>
          <a:xfrm>
            <a:off x="0" y="0"/>
            <a:ext cx="9144000" cy="5143500"/>
          </a:xfrm>
          <a:prstGeom prst="rect">
            <a:avLst/>
          </a:prstGeom>
          <a:solidFill>
            <a:schemeClr val="tx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80" cy="5143500"/>
          </a:xfrm>
          <a:prstGeom prst="rect">
            <a:avLst/>
          </a:prstGeom>
        </p:spPr>
      </p:pic>
      <p:sp>
        <p:nvSpPr>
          <p:cNvPr id="6" name="Shape 91"/>
          <p:cNvSpPr txBox="1">
            <a:spLocks noGrp="1"/>
          </p:cNvSpPr>
          <p:nvPr>
            <p:ph type="ctrTitle"/>
          </p:nvPr>
        </p:nvSpPr>
        <p:spPr>
          <a:xfrm>
            <a:off x="2362200" y="971550"/>
            <a:ext cx="5562600" cy="2259000"/>
          </a:xfrm>
          <a:prstGeom prst="rect">
            <a:avLst/>
          </a:prstGeom>
        </p:spPr>
        <p:txBody>
          <a:bodyPr lIns="91425" tIns="91425" rIns="91425" bIns="91425" anchor="t" anchorCtr="0">
            <a:no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r>
              <a:rPr lang="en" sz="5000" dirty="0" smtClean="0">
                <a:ln>
                  <a:prstDash val="solid"/>
                </a:ln>
                <a:solidFill>
                  <a:schemeClr val="accent5">
                    <a:lumMod val="60000"/>
                    <a:lumOff val="40000"/>
                  </a:schemeClr>
                </a:solidFill>
                <a:effectLst>
                  <a:outerShdw blurRad="88000" dist="50800" dir="5040000" algn="tl">
                    <a:schemeClr val="accent4">
                      <a:tint val="80000"/>
                      <a:satMod val="250000"/>
                      <a:alpha val="45000"/>
                    </a:schemeClr>
                  </a:outerShdw>
                </a:effectLst>
              </a:rPr>
              <a:t>ONE MOOSE GENERAL LAWS REVISIONS</a:t>
            </a:r>
            <a:br>
              <a:rPr lang="en" sz="5000" dirty="0" smtClean="0">
                <a:ln>
                  <a:prstDash val="solid"/>
                </a:ln>
                <a:solidFill>
                  <a:schemeClr val="accent5">
                    <a:lumMod val="60000"/>
                    <a:lumOff val="40000"/>
                  </a:schemeClr>
                </a:solidFill>
                <a:effectLst>
                  <a:outerShdw blurRad="88000" dist="50800" dir="5040000" algn="tl">
                    <a:schemeClr val="accent4">
                      <a:tint val="80000"/>
                      <a:satMod val="250000"/>
                      <a:alpha val="45000"/>
                    </a:schemeClr>
                  </a:outerShdw>
                </a:effectLst>
              </a:rPr>
            </a:br>
            <a:endParaRPr lang="en" sz="5000" dirty="0">
              <a:ln>
                <a:prstDash val="solid"/>
              </a:ln>
              <a:solidFill>
                <a:schemeClr val="accent5">
                  <a:lumMod val="60000"/>
                  <a:lumOff val="40000"/>
                </a:schemeClr>
              </a:solidFill>
              <a:effectLst>
                <a:outerShdw blurRad="88000" dist="50800" dir="5040000" algn="tl">
                  <a:schemeClr val="accent4">
                    <a:tint val="80000"/>
                    <a:satMod val="250000"/>
                    <a:alpha val="45000"/>
                  </a:schemeClr>
                </a:outerShdw>
              </a:effectLst>
            </a:endParaRPr>
          </a:p>
        </p:txBody>
      </p:sp>
    </p:spTree>
    <p:extLst>
      <p:ext uri="{BB962C8B-B14F-4D97-AF65-F5344CB8AC3E}">
        <p14:creationId xmlns:p14="http://schemas.microsoft.com/office/powerpoint/2010/main" val="26108162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152400" y="1657350"/>
            <a:ext cx="2438400" cy="3295200"/>
          </a:xfrm>
          <a:prstGeom prst="rect">
            <a:avLst/>
          </a:prstGeom>
        </p:spPr>
        <p:txBody>
          <a:bodyPr lIns="91425" tIns="91425" rIns="91425" bIns="91425" anchor="t" anchorCtr="0">
            <a:noAutofit/>
          </a:bodyPr>
          <a:lstStyle/>
          <a:p>
            <a:pPr lvl="0" algn="l">
              <a:spcBef>
                <a:spcPts val="0"/>
              </a:spcBef>
              <a:buNone/>
            </a:pPr>
            <a:r>
              <a:rPr lang="en-US" sz="2400" dirty="0" smtClean="0">
                <a:solidFill>
                  <a:schemeClr val="bg1"/>
                </a:solidFill>
              </a:rPr>
              <a:t>MOOSE GOVERNANCE continue to consist of three branches </a:t>
            </a:r>
            <a:r>
              <a:rPr lang="en-US" sz="1800" dirty="0" smtClean="0">
                <a:solidFill>
                  <a:schemeClr val="bg1"/>
                </a:solidFill>
              </a:rPr>
              <a:t>(however the names of the branches will change)</a:t>
            </a:r>
            <a:endParaRPr lang="en" sz="1800" dirty="0">
              <a:solidFill>
                <a:schemeClr val="bg1"/>
              </a:solidFill>
            </a:endParaRPr>
          </a:p>
        </p:txBody>
      </p:sp>
      <p:sp>
        <p:nvSpPr>
          <p:cNvPr id="5" name="Shape 131"/>
          <p:cNvSpPr txBox="1">
            <a:spLocks/>
          </p:cNvSpPr>
          <p:nvPr/>
        </p:nvSpPr>
        <p:spPr>
          <a:xfrm>
            <a:off x="2971800" y="438150"/>
            <a:ext cx="5638801" cy="40386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sz="1600" dirty="0" smtClean="0">
                <a:solidFill>
                  <a:schemeClr val="tx1"/>
                </a:solidFill>
              </a:rPr>
              <a:t>1) LEGISLATIVE.  </a:t>
            </a:r>
          </a:p>
          <a:p>
            <a:r>
              <a:rPr lang="en-US" sz="1600" dirty="0">
                <a:solidFill>
                  <a:schemeClr val="tx1"/>
                </a:solidFill>
              </a:rPr>
              <a:t>	</a:t>
            </a:r>
            <a:r>
              <a:rPr lang="en-US" sz="1600" dirty="0" smtClean="0">
                <a:solidFill>
                  <a:schemeClr val="tx1"/>
                </a:solidFill>
              </a:rPr>
              <a:t>comprised of the Supreme Lodge, to be retitled 	the </a:t>
            </a:r>
            <a:r>
              <a:rPr lang="en-US" sz="1600" dirty="0" smtClean="0">
                <a:solidFill>
                  <a:srgbClr val="FF0000"/>
                </a:solidFill>
              </a:rPr>
              <a:t>Moose</a:t>
            </a:r>
            <a:r>
              <a:rPr lang="en-US" sz="1600" dirty="0" smtClean="0">
                <a:solidFill>
                  <a:schemeClr val="tx1"/>
                </a:solidFill>
              </a:rPr>
              <a:t>, constituted by all of the member 	Moose Lodges</a:t>
            </a:r>
          </a:p>
          <a:p>
            <a:endParaRPr lang="en-US" sz="1600" dirty="0" smtClean="0">
              <a:solidFill>
                <a:schemeClr val="tx1"/>
              </a:solidFill>
            </a:endParaRPr>
          </a:p>
          <a:p>
            <a:r>
              <a:rPr lang="en-US" sz="1600" dirty="0" smtClean="0">
                <a:solidFill>
                  <a:schemeClr val="tx1"/>
                </a:solidFill>
              </a:rPr>
              <a:t>2) EXECUTIVE.</a:t>
            </a:r>
          </a:p>
          <a:p>
            <a:r>
              <a:rPr lang="en-US" sz="1600" dirty="0" smtClean="0">
                <a:solidFill>
                  <a:schemeClr val="tx1"/>
                </a:solidFill>
              </a:rPr>
              <a:t>	comprised of the Director General and the 	Supreme 	Council, to be re-titled the </a:t>
            </a:r>
            <a:r>
              <a:rPr lang="en-US" sz="1600" dirty="0" smtClean="0">
                <a:solidFill>
                  <a:srgbClr val="FF0000"/>
                </a:solidFill>
              </a:rPr>
              <a:t>Chief 	Executive Officer </a:t>
            </a:r>
            <a:r>
              <a:rPr lang="en-US" sz="1600" dirty="0" smtClean="0">
                <a:solidFill>
                  <a:schemeClr val="tx1"/>
                </a:solidFill>
              </a:rPr>
              <a:t>and the Moose International, 	Inc. </a:t>
            </a:r>
            <a:r>
              <a:rPr lang="en-US" sz="1600" dirty="0" smtClean="0">
                <a:solidFill>
                  <a:srgbClr val="FF0000"/>
                </a:solidFill>
              </a:rPr>
              <a:t>Board of Directors</a:t>
            </a:r>
          </a:p>
          <a:p>
            <a:endParaRPr lang="en-US" sz="1600" dirty="0">
              <a:solidFill>
                <a:schemeClr val="tx1"/>
              </a:solidFill>
            </a:endParaRPr>
          </a:p>
          <a:p>
            <a:r>
              <a:rPr lang="en-US" sz="1600" dirty="0" smtClean="0">
                <a:solidFill>
                  <a:schemeClr val="tx1"/>
                </a:solidFill>
              </a:rPr>
              <a:t>3) JUDICIAL.</a:t>
            </a:r>
          </a:p>
          <a:p>
            <a:r>
              <a:rPr lang="en-US" sz="1600" dirty="0" smtClean="0">
                <a:solidFill>
                  <a:schemeClr val="tx1"/>
                </a:solidFill>
              </a:rPr>
              <a:t>	comprised of the General Governor, to be re-titled 	the </a:t>
            </a:r>
            <a:r>
              <a:rPr lang="en-US" sz="1600" dirty="0" smtClean="0">
                <a:solidFill>
                  <a:srgbClr val="FF0000"/>
                </a:solidFill>
              </a:rPr>
              <a:t>Chief Compliance Officer</a:t>
            </a:r>
            <a:r>
              <a:rPr lang="en-US" sz="1600" dirty="0" smtClean="0">
                <a:solidFill>
                  <a:schemeClr val="tx1"/>
                </a:solidFill>
              </a:rPr>
              <a:t>, and the Supreme 	Forum</a:t>
            </a:r>
          </a:p>
        </p:txBody>
      </p:sp>
      <p:sp>
        <p:nvSpPr>
          <p:cNvPr id="4" name="TextBox 3"/>
          <p:cNvSpPr txBox="1"/>
          <p:nvPr/>
        </p:nvSpPr>
        <p:spPr>
          <a:xfrm>
            <a:off x="6629400" y="4857750"/>
            <a:ext cx="2209800" cy="215444"/>
          </a:xfrm>
          <a:prstGeom prst="rect">
            <a:avLst/>
          </a:prstGeom>
          <a:noFill/>
        </p:spPr>
        <p:txBody>
          <a:bodyPr wrap="square" rtlCol="0">
            <a:spAutoFit/>
          </a:bodyPr>
          <a:lstStyle/>
          <a:p>
            <a:r>
              <a:rPr lang="en-US" sz="800" dirty="0" smtClean="0">
                <a:solidFill>
                  <a:schemeClr val="tx1"/>
                </a:solidFill>
              </a:rPr>
              <a:t>Cite: General Laws, Constitution, Article VIII</a:t>
            </a:r>
            <a:endParaRPr lang="en-US" sz="800" dirty="0">
              <a:solidFill>
                <a:schemeClr val="tx1"/>
              </a:solidFill>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 y="-95250"/>
            <a:ext cx="2782824" cy="1125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idx="12"/>
          </p:nvPr>
        </p:nvSpPr>
        <p:spPr/>
        <p:txBody>
          <a:bodyPr/>
          <a:lstStyle/>
          <a:p>
            <a:pPr lvl="0">
              <a:spcBef>
                <a:spcPts val="0"/>
              </a:spcBef>
              <a:buNone/>
            </a:pPr>
            <a:fld id="{00000000-1234-1234-1234-123412341234}" type="slidenum">
              <a:rPr lang="en" smtClean="0"/>
              <a:t>35</a:t>
            </a:fld>
            <a:endParaRPr lang="en"/>
          </a:p>
        </p:txBody>
      </p:sp>
    </p:spTree>
    <p:extLst>
      <p:ext uri="{BB962C8B-B14F-4D97-AF65-F5344CB8AC3E}">
        <p14:creationId xmlns:p14="http://schemas.microsoft.com/office/powerpoint/2010/main" val="19745201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234450" y="1638750"/>
            <a:ext cx="2046300" cy="3326722"/>
          </a:xfrm>
          <a:prstGeom prst="rect">
            <a:avLst/>
          </a:prstGeom>
        </p:spPr>
        <p:txBody>
          <a:bodyPr lIns="91425" tIns="91425" rIns="91425" bIns="91425" anchor="t" anchorCtr="0">
            <a:noAutofit/>
          </a:bodyPr>
          <a:lstStyle/>
          <a:p>
            <a:pPr lvl="0" algn="l">
              <a:spcBef>
                <a:spcPts val="0"/>
              </a:spcBef>
              <a:buNone/>
            </a:pPr>
            <a:r>
              <a:rPr lang="en-US" sz="2400" dirty="0" smtClean="0">
                <a:solidFill>
                  <a:schemeClr val="bg1"/>
                </a:solidFill>
              </a:rPr>
              <a:t>Moose International will continue to act as HQ  for the system of Lodges</a:t>
            </a:r>
            <a:endParaRPr lang="en" sz="2400" dirty="0">
              <a:solidFill>
                <a:schemeClr val="bg1"/>
              </a:solidFill>
            </a:endParaRPr>
          </a:p>
        </p:txBody>
      </p:sp>
      <p:sp>
        <p:nvSpPr>
          <p:cNvPr id="5" name="Shape 131"/>
          <p:cNvSpPr txBox="1">
            <a:spLocks/>
          </p:cNvSpPr>
          <p:nvPr/>
        </p:nvSpPr>
        <p:spPr>
          <a:xfrm>
            <a:off x="2971800" y="438150"/>
            <a:ext cx="5638801" cy="40386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285750" indent="-285750">
              <a:buFont typeface="Arial" pitchFamily="34" charset="0"/>
              <a:buChar char="•"/>
            </a:pPr>
            <a:endParaRPr lang="en-US" sz="1600" dirty="0" smtClean="0">
              <a:solidFill>
                <a:schemeClr val="tx1"/>
              </a:solidFill>
            </a:endParaRPr>
          </a:p>
          <a:p>
            <a:pPr marL="285750" indent="-285750">
              <a:buFont typeface="Arial" pitchFamily="34" charset="0"/>
              <a:buChar char="•"/>
            </a:pPr>
            <a:r>
              <a:rPr lang="en-US" sz="1600" dirty="0" smtClean="0">
                <a:solidFill>
                  <a:schemeClr val="tx1"/>
                </a:solidFill>
              </a:rPr>
              <a:t>Moose International shall mean the corporation of that name, organized and existing pursuant to the Laws of the State of Indiana</a:t>
            </a:r>
          </a:p>
          <a:p>
            <a:pPr marL="285750" indent="-285750">
              <a:buFont typeface="Arial" pitchFamily="34" charset="0"/>
              <a:buChar char="•"/>
            </a:pPr>
            <a:endParaRPr lang="en-US" sz="1600" dirty="0" smtClean="0">
              <a:solidFill>
                <a:schemeClr val="tx1"/>
              </a:solidFill>
            </a:endParaRPr>
          </a:p>
          <a:p>
            <a:pPr marL="285750" indent="-285750">
              <a:buFont typeface="Arial" pitchFamily="34" charset="0"/>
              <a:buChar char="•"/>
            </a:pPr>
            <a:r>
              <a:rPr lang="en-US" sz="1600" dirty="0" smtClean="0">
                <a:solidFill>
                  <a:schemeClr val="tx1"/>
                </a:solidFill>
              </a:rPr>
              <a:t>The principal business of the corporation is to act as the headquarters for the system known in the aggregate as the </a:t>
            </a:r>
            <a:r>
              <a:rPr lang="en-US" sz="1600" dirty="0" smtClean="0">
                <a:solidFill>
                  <a:srgbClr val="FF0000"/>
                </a:solidFill>
              </a:rPr>
              <a:t>Moose</a:t>
            </a:r>
            <a:r>
              <a:rPr lang="en-US" sz="1600" dirty="0" smtClean="0">
                <a:solidFill>
                  <a:schemeClr val="tx1"/>
                </a:solidFill>
              </a:rPr>
              <a:t>, in matters of common interest to all lodges and chapters </a:t>
            </a:r>
          </a:p>
          <a:p>
            <a:pPr marL="285750" indent="-285750">
              <a:buFont typeface="Arial" pitchFamily="34" charset="0"/>
              <a:buChar char="•"/>
            </a:pPr>
            <a:endParaRPr lang="en-US" sz="1600" dirty="0" smtClean="0">
              <a:solidFill>
                <a:schemeClr val="tx1"/>
              </a:solidFill>
            </a:endParaRPr>
          </a:p>
          <a:p>
            <a:pPr marL="285750" indent="-285750">
              <a:buFont typeface="Arial" pitchFamily="34" charset="0"/>
              <a:buChar char="•"/>
            </a:pPr>
            <a:r>
              <a:rPr lang="en-US" sz="1600" dirty="0" smtClean="0">
                <a:solidFill>
                  <a:schemeClr val="tx1"/>
                </a:solidFill>
              </a:rPr>
              <a:t>so there may be uniformity of operation in all matters pertaining to the lodge system</a:t>
            </a:r>
          </a:p>
        </p:txBody>
      </p:sp>
      <p:sp>
        <p:nvSpPr>
          <p:cNvPr id="4" name="TextBox 3"/>
          <p:cNvSpPr txBox="1"/>
          <p:nvPr/>
        </p:nvSpPr>
        <p:spPr>
          <a:xfrm>
            <a:off x="6629400" y="4857750"/>
            <a:ext cx="2209800" cy="215444"/>
          </a:xfrm>
          <a:prstGeom prst="rect">
            <a:avLst/>
          </a:prstGeom>
          <a:noFill/>
        </p:spPr>
        <p:txBody>
          <a:bodyPr wrap="square" rtlCol="0">
            <a:spAutoFit/>
          </a:bodyPr>
          <a:lstStyle/>
          <a:p>
            <a:r>
              <a:rPr lang="en-US" sz="800" dirty="0" smtClean="0">
                <a:solidFill>
                  <a:schemeClr val="tx1"/>
                </a:solidFill>
              </a:rPr>
              <a:t>Cite: General Laws, Chapter 2, Sec 2.1</a:t>
            </a:r>
            <a:endParaRPr lang="en-US" sz="800" dirty="0">
              <a:solidFill>
                <a:schemeClr val="tx1"/>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 y="-95250"/>
            <a:ext cx="2782824" cy="1125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idx="12"/>
          </p:nvPr>
        </p:nvSpPr>
        <p:spPr/>
        <p:txBody>
          <a:bodyPr/>
          <a:lstStyle/>
          <a:p>
            <a:pPr lvl="0">
              <a:spcBef>
                <a:spcPts val="0"/>
              </a:spcBef>
              <a:buNone/>
            </a:pPr>
            <a:fld id="{00000000-1234-1234-1234-123412341234}" type="slidenum">
              <a:rPr lang="en" smtClean="0"/>
              <a:t>36</a:t>
            </a:fld>
            <a:endParaRPr lang="en"/>
          </a:p>
        </p:txBody>
      </p:sp>
    </p:spTree>
    <p:extLst>
      <p:ext uri="{BB962C8B-B14F-4D97-AF65-F5344CB8AC3E}">
        <p14:creationId xmlns:p14="http://schemas.microsoft.com/office/powerpoint/2010/main" val="10754821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234450" y="1657350"/>
            <a:ext cx="2046300" cy="2899150"/>
          </a:xfrm>
          <a:prstGeom prst="rect">
            <a:avLst/>
          </a:prstGeom>
        </p:spPr>
        <p:txBody>
          <a:bodyPr lIns="91425" tIns="91425" rIns="91425" bIns="91425" anchor="t" anchorCtr="0">
            <a:noAutofit/>
          </a:bodyPr>
          <a:lstStyle/>
          <a:p>
            <a:pPr lvl="0" algn="l">
              <a:spcBef>
                <a:spcPts val="0"/>
              </a:spcBef>
              <a:buNone/>
            </a:pPr>
            <a:r>
              <a:rPr lang="en-US" sz="2400" dirty="0" smtClean="0">
                <a:solidFill>
                  <a:schemeClr val="bg1"/>
                </a:solidFill>
              </a:rPr>
              <a:t>Rules and Regulations</a:t>
            </a:r>
            <a:endParaRPr lang="en" sz="2400" dirty="0">
              <a:solidFill>
                <a:schemeClr val="bg1"/>
              </a:solidFill>
            </a:endParaRPr>
          </a:p>
        </p:txBody>
      </p:sp>
      <p:sp>
        <p:nvSpPr>
          <p:cNvPr id="5" name="Shape 131"/>
          <p:cNvSpPr txBox="1">
            <a:spLocks/>
          </p:cNvSpPr>
          <p:nvPr/>
        </p:nvSpPr>
        <p:spPr>
          <a:xfrm>
            <a:off x="2971800" y="438150"/>
            <a:ext cx="5638801" cy="40386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285750" indent="-285750">
              <a:buFont typeface="Arial" pitchFamily="34" charset="0"/>
              <a:buChar char="•"/>
            </a:pPr>
            <a:endParaRPr lang="en-US" sz="1600" dirty="0" smtClean="0">
              <a:solidFill>
                <a:schemeClr val="tx1"/>
              </a:solidFill>
            </a:endParaRPr>
          </a:p>
          <a:p>
            <a:pPr marL="285750" indent="-285750">
              <a:buFont typeface="Arial" pitchFamily="34" charset="0"/>
              <a:buChar char="•"/>
            </a:pPr>
            <a:r>
              <a:rPr lang="en-US" sz="1600" dirty="0" smtClean="0">
                <a:solidFill>
                  <a:schemeClr val="tx1"/>
                </a:solidFill>
              </a:rPr>
              <a:t>The Constitution, the General Laws, and the rituals shall be the official rules and regulations governing Moose International, Inc. and the </a:t>
            </a:r>
            <a:r>
              <a:rPr lang="en-US" sz="1600" dirty="0" smtClean="0">
                <a:solidFill>
                  <a:srgbClr val="FF0000"/>
                </a:solidFill>
              </a:rPr>
              <a:t>Moose.</a:t>
            </a:r>
          </a:p>
          <a:p>
            <a:pPr marL="285750" indent="-285750">
              <a:buFont typeface="Arial" pitchFamily="34" charset="0"/>
              <a:buChar char="•"/>
            </a:pPr>
            <a:endParaRPr lang="en-US" sz="1600" dirty="0" smtClean="0">
              <a:solidFill>
                <a:schemeClr val="tx1"/>
              </a:solidFill>
            </a:endParaRPr>
          </a:p>
          <a:p>
            <a:pPr marL="285750" indent="-285750">
              <a:buFont typeface="Arial" pitchFamily="34" charset="0"/>
              <a:buChar char="•"/>
            </a:pPr>
            <a:r>
              <a:rPr lang="en-US" sz="1600" dirty="0" smtClean="0">
                <a:solidFill>
                  <a:schemeClr val="tx1"/>
                </a:solidFill>
              </a:rPr>
              <a:t>The rules enacted by the </a:t>
            </a:r>
            <a:r>
              <a:rPr lang="en-US" sz="1600" dirty="0" smtClean="0">
                <a:solidFill>
                  <a:srgbClr val="FF0000"/>
                </a:solidFill>
              </a:rPr>
              <a:t>Moose </a:t>
            </a:r>
            <a:r>
              <a:rPr lang="en-US" sz="1600" dirty="0" smtClean="0">
                <a:solidFill>
                  <a:schemeClr val="tx1"/>
                </a:solidFill>
              </a:rPr>
              <a:t>at International Convention for the operation of the member lodges and for the management and operation of all other units of the fraternity shall be </a:t>
            </a:r>
            <a:r>
              <a:rPr lang="en-US" sz="1600" dirty="0">
                <a:solidFill>
                  <a:schemeClr val="tx1"/>
                </a:solidFill>
              </a:rPr>
              <a:t>binding/compulsory.</a:t>
            </a:r>
            <a:endParaRPr lang="en-US" sz="1600" dirty="0" smtClean="0">
              <a:solidFill>
                <a:schemeClr val="tx1"/>
              </a:solidFill>
            </a:endParaRPr>
          </a:p>
        </p:txBody>
      </p:sp>
      <p:sp>
        <p:nvSpPr>
          <p:cNvPr id="6" name="TextBox 5"/>
          <p:cNvSpPr txBox="1"/>
          <p:nvPr/>
        </p:nvSpPr>
        <p:spPr>
          <a:xfrm>
            <a:off x="6629400" y="4857750"/>
            <a:ext cx="2209800" cy="215444"/>
          </a:xfrm>
          <a:prstGeom prst="rect">
            <a:avLst/>
          </a:prstGeom>
          <a:noFill/>
        </p:spPr>
        <p:txBody>
          <a:bodyPr wrap="square" rtlCol="0">
            <a:spAutoFit/>
          </a:bodyPr>
          <a:lstStyle/>
          <a:p>
            <a:r>
              <a:rPr lang="en-US" sz="800" dirty="0" smtClean="0">
                <a:solidFill>
                  <a:schemeClr val="tx1"/>
                </a:solidFill>
              </a:rPr>
              <a:t>Cite: General Laws, Constitution, Article I</a:t>
            </a:r>
            <a:endParaRPr lang="en-US" sz="800" dirty="0">
              <a:solidFill>
                <a:schemeClr val="tx1"/>
              </a:solidFill>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 y="-95250"/>
            <a:ext cx="2782824" cy="1125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idx="12"/>
          </p:nvPr>
        </p:nvSpPr>
        <p:spPr/>
        <p:txBody>
          <a:bodyPr/>
          <a:lstStyle/>
          <a:p>
            <a:pPr lvl="0">
              <a:spcBef>
                <a:spcPts val="0"/>
              </a:spcBef>
              <a:buNone/>
            </a:pPr>
            <a:fld id="{00000000-1234-1234-1234-123412341234}" type="slidenum">
              <a:rPr lang="en" smtClean="0"/>
              <a:t>37</a:t>
            </a:fld>
            <a:endParaRPr lang="en"/>
          </a:p>
        </p:txBody>
      </p:sp>
    </p:spTree>
    <p:extLst>
      <p:ext uri="{BB962C8B-B14F-4D97-AF65-F5344CB8AC3E}">
        <p14:creationId xmlns:p14="http://schemas.microsoft.com/office/powerpoint/2010/main" val="3313345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228600" y="1648050"/>
            <a:ext cx="2046300" cy="3425144"/>
          </a:xfrm>
          <a:prstGeom prst="rect">
            <a:avLst/>
          </a:prstGeom>
        </p:spPr>
        <p:txBody>
          <a:bodyPr lIns="91425" tIns="91425" rIns="91425" bIns="91425" anchor="t" anchorCtr="0">
            <a:noAutofit/>
          </a:bodyPr>
          <a:lstStyle/>
          <a:p>
            <a:pPr lvl="0" algn="l">
              <a:spcBef>
                <a:spcPts val="0"/>
              </a:spcBef>
              <a:buNone/>
            </a:pPr>
            <a:r>
              <a:rPr lang="en-US" sz="2000" dirty="0" smtClean="0">
                <a:solidFill>
                  <a:schemeClr val="bg1"/>
                </a:solidFill>
              </a:rPr>
              <a:t>THE PRIVATE POLICY WILL CONTINUE TO ALLOW ALL MEMBERS TO ENJOY THE BENEFITS OF THE LODGE’S SOCIAL QUARTERS</a:t>
            </a:r>
            <a:endParaRPr lang="en" sz="2000" dirty="0">
              <a:solidFill>
                <a:schemeClr val="bg1"/>
              </a:solidFill>
            </a:endParaRPr>
          </a:p>
        </p:txBody>
      </p:sp>
      <p:sp>
        <p:nvSpPr>
          <p:cNvPr id="3" name="Rectangle 2"/>
          <p:cNvSpPr/>
          <p:nvPr/>
        </p:nvSpPr>
        <p:spPr>
          <a:xfrm>
            <a:off x="2895600" y="261404"/>
            <a:ext cx="5791200" cy="4801314"/>
          </a:xfrm>
          <a:prstGeom prst="rect">
            <a:avLst/>
          </a:prstGeom>
        </p:spPr>
        <p:txBody>
          <a:bodyPr wrap="square">
            <a:spAutoFit/>
          </a:bodyPr>
          <a:lstStyle/>
          <a:p>
            <a:pPr algn="ctr"/>
            <a:r>
              <a:rPr lang="en-US" b="1" dirty="0"/>
              <a:t>THE PRIVATE POLICY</a:t>
            </a:r>
            <a:endParaRPr lang="en-US" dirty="0"/>
          </a:p>
          <a:p>
            <a:pPr algn="ctr"/>
            <a:r>
              <a:rPr lang="en-US" dirty="0"/>
              <a:t>(For the protection of our tax free status and</a:t>
            </a:r>
          </a:p>
          <a:p>
            <a:pPr algn="ctr"/>
            <a:r>
              <a:rPr lang="en-US" dirty="0"/>
              <a:t>Constitutional Right of Privacy)</a:t>
            </a:r>
          </a:p>
          <a:p>
            <a:pPr algn="ctr"/>
            <a:r>
              <a:rPr lang="en-US" b="1" i="1" dirty="0"/>
              <a:t>"YOU ARE EITHER A MEMBER OR A GUEST</a:t>
            </a:r>
            <a:r>
              <a:rPr lang="en-US" b="1" i="1" dirty="0" smtClean="0"/>
              <a:t>!“</a:t>
            </a:r>
          </a:p>
          <a:p>
            <a:pPr algn="ctr"/>
            <a:endParaRPr lang="en-US" dirty="0"/>
          </a:p>
          <a:p>
            <a:pPr marL="342900" indent="-342900">
              <a:buAutoNum type="arabicPeriod"/>
            </a:pPr>
            <a:r>
              <a:rPr lang="en-US" dirty="0" smtClean="0"/>
              <a:t>All </a:t>
            </a:r>
            <a:r>
              <a:rPr lang="en-US" dirty="0"/>
              <a:t>active members of the </a:t>
            </a:r>
            <a:r>
              <a:rPr lang="en-US" strike="sngStrike" dirty="0">
                <a:solidFill>
                  <a:srgbClr val="FF0000"/>
                </a:solidFill>
              </a:rPr>
              <a:t>Order</a:t>
            </a:r>
            <a:r>
              <a:rPr lang="en-US" dirty="0">
                <a:solidFill>
                  <a:srgbClr val="FF0000"/>
                </a:solidFill>
              </a:rPr>
              <a:t> </a:t>
            </a:r>
            <a:r>
              <a:rPr lang="en-US" dirty="0" smtClean="0">
                <a:solidFill>
                  <a:srgbClr val="FF0000"/>
                </a:solidFill>
              </a:rPr>
              <a:t>Moose </a:t>
            </a:r>
            <a:r>
              <a:rPr lang="en-US" dirty="0" smtClean="0"/>
              <a:t>shall </a:t>
            </a:r>
            <a:r>
              <a:rPr lang="en-US" dirty="0"/>
              <a:t>be admitted to the social quarters of any lodge of the </a:t>
            </a:r>
            <a:r>
              <a:rPr lang="en-US" strike="sngStrike" dirty="0">
                <a:solidFill>
                  <a:srgbClr val="FF0000"/>
                </a:solidFill>
              </a:rPr>
              <a:t>Loyal Order of Moose</a:t>
            </a:r>
            <a:r>
              <a:rPr lang="en-US" dirty="0"/>
              <a:t> </a:t>
            </a:r>
            <a:r>
              <a:rPr lang="en-US" dirty="0" err="1" smtClean="0">
                <a:solidFill>
                  <a:srgbClr val="FF0000"/>
                </a:solidFill>
              </a:rPr>
              <a:t>Moose</a:t>
            </a:r>
            <a:r>
              <a:rPr lang="en-US" dirty="0" smtClean="0">
                <a:solidFill>
                  <a:srgbClr val="FF0000"/>
                </a:solidFill>
              </a:rPr>
              <a:t> </a:t>
            </a:r>
            <a:r>
              <a:rPr lang="en-US" dirty="0" smtClean="0"/>
              <a:t>unless </a:t>
            </a:r>
            <a:r>
              <a:rPr lang="en-US" dirty="0"/>
              <a:t>his or her privileges have been suspended in accordance with the </a:t>
            </a:r>
            <a:r>
              <a:rPr lang="en-US" dirty="0" smtClean="0"/>
              <a:t>General Laws of </a:t>
            </a:r>
            <a:r>
              <a:rPr lang="en-US" dirty="0"/>
              <a:t>the </a:t>
            </a:r>
            <a:r>
              <a:rPr lang="en-US" strike="sngStrike" dirty="0" smtClean="0">
                <a:solidFill>
                  <a:srgbClr val="FF0000"/>
                </a:solidFill>
              </a:rPr>
              <a:t>Order</a:t>
            </a:r>
            <a:r>
              <a:rPr lang="en-US" dirty="0" smtClean="0">
                <a:solidFill>
                  <a:srgbClr val="FF0000"/>
                </a:solidFill>
              </a:rPr>
              <a:t> Moose</a:t>
            </a:r>
            <a:r>
              <a:rPr lang="en-US" dirty="0" smtClean="0"/>
              <a:t>.</a:t>
            </a:r>
          </a:p>
          <a:p>
            <a:endParaRPr lang="en-US" dirty="0"/>
          </a:p>
          <a:p>
            <a:pPr marL="346075" indent="-346075"/>
            <a:r>
              <a:rPr lang="en-US" dirty="0" smtClean="0"/>
              <a:t>2.   Only </a:t>
            </a:r>
            <a:r>
              <a:rPr lang="en-US" dirty="0"/>
              <a:t>the following persons may be admitted as a </a:t>
            </a:r>
            <a:r>
              <a:rPr lang="en-US" dirty="0" smtClean="0"/>
              <a:t>  "</a:t>
            </a:r>
            <a:r>
              <a:rPr lang="en-US" dirty="0"/>
              <a:t>qualified </a:t>
            </a:r>
            <a:r>
              <a:rPr lang="en-US" dirty="0" smtClean="0"/>
              <a:t>guest</a:t>
            </a:r>
            <a:r>
              <a:rPr lang="en-US" dirty="0"/>
              <a:t>' into the social quarters or home of any lodge of the </a:t>
            </a:r>
            <a:r>
              <a:rPr lang="en-US" strike="sngStrike" dirty="0" smtClean="0">
                <a:solidFill>
                  <a:srgbClr val="FF0000"/>
                </a:solidFill>
              </a:rPr>
              <a:t>Order</a:t>
            </a:r>
            <a:r>
              <a:rPr lang="en-US" dirty="0" smtClean="0">
                <a:solidFill>
                  <a:srgbClr val="FF0000"/>
                </a:solidFill>
              </a:rPr>
              <a:t> Moose</a:t>
            </a:r>
            <a:r>
              <a:rPr lang="en-US" dirty="0" smtClean="0"/>
              <a:t>:</a:t>
            </a:r>
            <a:endParaRPr lang="en-US" dirty="0"/>
          </a:p>
          <a:p>
            <a:pPr marL="682625" indent="9525"/>
            <a:r>
              <a:rPr lang="en-US" dirty="0"/>
              <a:t>a:	An active lodge </a:t>
            </a:r>
            <a:r>
              <a:rPr lang="en-US" strike="sngStrike" dirty="0">
                <a:solidFill>
                  <a:srgbClr val="FF0000"/>
                </a:solidFill>
              </a:rPr>
              <a:t>or chapter </a:t>
            </a:r>
            <a:r>
              <a:rPr lang="en-US" dirty="0"/>
              <a:t>member’s spouse. </a:t>
            </a:r>
            <a:endParaRPr lang="en-US" dirty="0" smtClean="0"/>
          </a:p>
          <a:p>
            <a:pPr marL="682625" indent="9525"/>
            <a:r>
              <a:rPr lang="en-US" dirty="0" smtClean="0"/>
              <a:t>b</a:t>
            </a:r>
            <a:r>
              <a:rPr lang="en-US" dirty="0"/>
              <a:t>:	An active lodge </a:t>
            </a:r>
            <a:r>
              <a:rPr lang="en-US" strike="sngStrike" dirty="0">
                <a:solidFill>
                  <a:srgbClr val="FF0000"/>
                </a:solidFill>
              </a:rPr>
              <a:t>or chapter </a:t>
            </a:r>
            <a:r>
              <a:rPr lang="en-US" dirty="0"/>
              <a:t>member’s immediate family.  </a:t>
            </a:r>
          </a:p>
        </p:txBody>
      </p:sp>
      <p:sp>
        <p:nvSpPr>
          <p:cNvPr id="4" name="TextBox 3"/>
          <p:cNvSpPr txBox="1"/>
          <p:nvPr/>
        </p:nvSpPr>
        <p:spPr>
          <a:xfrm>
            <a:off x="6629400" y="4857750"/>
            <a:ext cx="2209800" cy="215444"/>
          </a:xfrm>
          <a:prstGeom prst="rect">
            <a:avLst/>
          </a:prstGeom>
          <a:noFill/>
        </p:spPr>
        <p:txBody>
          <a:bodyPr wrap="square" rtlCol="0">
            <a:spAutoFit/>
          </a:bodyPr>
          <a:lstStyle/>
          <a:p>
            <a:r>
              <a:rPr lang="en-US" sz="800" dirty="0" smtClean="0">
                <a:solidFill>
                  <a:schemeClr val="tx1"/>
                </a:solidFill>
              </a:rPr>
              <a:t>Cite: General Laws, page 143</a:t>
            </a:r>
            <a:endParaRPr lang="en-US" sz="800" dirty="0">
              <a:solidFill>
                <a:schemeClr val="tx1"/>
              </a:solidFill>
            </a:endParaRP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 y="-95250"/>
            <a:ext cx="2782824" cy="1125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idx="12"/>
          </p:nvPr>
        </p:nvSpPr>
        <p:spPr/>
        <p:txBody>
          <a:bodyPr/>
          <a:lstStyle/>
          <a:p>
            <a:pPr lvl="0">
              <a:spcBef>
                <a:spcPts val="0"/>
              </a:spcBef>
              <a:buNone/>
            </a:pPr>
            <a:fld id="{00000000-1234-1234-1234-123412341234}" type="slidenum">
              <a:rPr lang="en" smtClean="0"/>
              <a:t>38</a:t>
            </a:fld>
            <a:endParaRPr lang="en"/>
          </a:p>
        </p:txBody>
      </p:sp>
    </p:spTree>
    <p:extLst>
      <p:ext uri="{BB962C8B-B14F-4D97-AF65-F5344CB8AC3E}">
        <p14:creationId xmlns:p14="http://schemas.microsoft.com/office/powerpoint/2010/main" val="240348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228600" y="1581150"/>
            <a:ext cx="2046300" cy="3447600"/>
          </a:xfrm>
          <a:prstGeom prst="rect">
            <a:avLst/>
          </a:prstGeom>
        </p:spPr>
        <p:txBody>
          <a:bodyPr lIns="91425" tIns="91425" rIns="91425" bIns="91425" anchor="t" anchorCtr="0">
            <a:noAutofit/>
          </a:bodyPr>
          <a:lstStyle/>
          <a:p>
            <a:pPr lvl="0" algn="l">
              <a:spcBef>
                <a:spcPts val="0"/>
              </a:spcBef>
              <a:buNone/>
            </a:pPr>
            <a:r>
              <a:rPr lang="en-US" sz="2400" dirty="0" smtClean="0">
                <a:solidFill>
                  <a:schemeClr val="bg1"/>
                </a:solidFill>
              </a:rPr>
              <a:t>Membership:</a:t>
            </a:r>
            <a:br>
              <a:rPr lang="en-US" sz="2400" dirty="0" smtClean="0">
                <a:solidFill>
                  <a:schemeClr val="bg1"/>
                </a:solidFill>
              </a:rPr>
            </a:br>
            <a:r>
              <a:rPr lang="en-US" sz="2400" dirty="0" smtClean="0">
                <a:solidFill>
                  <a:schemeClr val="bg1"/>
                </a:solidFill>
              </a:rPr>
              <a:t>Lodge membership is gender neutral</a:t>
            </a:r>
            <a:endParaRPr lang="en" sz="2400" dirty="0">
              <a:solidFill>
                <a:schemeClr val="bg1"/>
              </a:solidFill>
            </a:endParaRPr>
          </a:p>
        </p:txBody>
      </p:sp>
      <p:sp>
        <p:nvSpPr>
          <p:cNvPr id="3" name="Rectangle 2"/>
          <p:cNvSpPr/>
          <p:nvPr/>
        </p:nvSpPr>
        <p:spPr>
          <a:xfrm>
            <a:off x="2895600" y="209550"/>
            <a:ext cx="5257800" cy="3970318"/>
          </a:xfrm>
          <a:prstGeom prst="rect">
            <a:avLst/>
          </a:prstGeom>
        </p:spPr>
        <p:txBody>
          <a:bodyPr wrap="square">
            <a:spAutoFit/>
          </a:bodyPr>
          <a:lstStyle/>
          <a:p>
            <a:r>
              <a:rPr lang="en-US" sz="1800" b="1" dirty="0"/>
              <a:t>Chapter 28 - Membership</a:t>
            </a:r>
            <a:endParaRPr lang="en-US" sz="1800" dirty="0"/>
          </a:p>
          <a:p>
            <a:r>
              <a:rPr lang="en-US" sz="1800" dirty="0"/>
              <a:t> </a:t>
            </a:r>
          </a:p>
          <a:p>
            <a:r>
              <a:rPr lang="en-US" sz="1800" b="1" dirty="0"/>
              <a:t>Sec. 28.1 - Qualifications of Membership</a:t>
            </a:r>
            <a:r>
              <a:rPr lang="en-US" sz="1800" dirty="0"/>
              <a:t> </a:t>
            </a:r>
            <a:r>
              <a:rPr lang="en-US" sz="1800" strike="sngStrike" dirty="0">
                <a:solidFill>
                  <a:srgbClr val="FF0000"/>
                </a:solidFill>
              </a:rPr>
              <a:t>- Members of the Order shall be a member of a lodge of the Loyal Order of Moose or a member of a chapter of the Women of the Moose. </a:t>
            </a:r>
          </a:p>
          <a:p>
            <a:r>
              <a:rPr lang="en-US" sz="1800" dirty="0"/>
              <a:t>To qualify for membership in a lodge, an applicant must:</a:t>
            </a:r>
          </a:p>
          <a:p>
            <a:pPr marL="171450" indent="-171450">
              <a:buFont typeface="Arial" panose="020B0604020202020204" pitchFamily="34" charset="0"/>
              <a:buChar char="•"/>
            </a:pPr>
            <a:r>
              <a:rPr lang="en-US" sz="1800" dirty="0" smtClean="0">
                <a:solidFill>
                  <a:srgbClr val="FF0000"/>
                </a:solidFill>
              </a:rPr>
              <a:t>Be </a:t>
            </a:r>
            <a:r>
              <a:rPr lang="en-US" sz="1800" dirty="0">
                <a:solidFill>
                  <a:srgbClr val="FF0000"/>
                </a:solidFill>
              </a:rPr>
              <a:t>a </a:t>
            </a:r>
            <a:r>
              <a:rPr lang="en-US" sz="1800" strike="sngStrike" dirty="0"/>
              <a:t>male</a:t>
            </a:r>
            <a:r>
              <a:rPr lang="en-US" sz="1800" dirty="0">
                <a:solidFill>
                  <a:srgbClr val="FF0000"/>
                </a:solidFill>
              </a:rPr>
              <a:t> person.</a:t>
            </a:r>
          </a:p>
          <a:p>
            <a:pPr marL="171450" indent="-171450">
              <a:buFont typeface="Arial" panose="020B0604020202020204" pitchFamily="34" charset="0"/>
              <a:buChar char="•"/>
            </a:pPr>
            <a:r>
              <a:rPr lang="en-US" sz="1800" dirty="0" smtClean="0"/>
              <a:t>Be </a:t>
            </a:r>
            <a:r>
              <a:rPr lang="en-US" sz="1800" dirty="0"/>
              <a:t>twenty one (21) years of age or older</a:t>
            </a:r>
            <a:r>
              <a:rPr lang="en-US" sz="1800" dirty="0" smtClean="0"/>
              <a:t>. </a:t>
            </a:r>
            <a:endParaRPr lang="en-US" sz="1800" dirty="0"/>
          </a:p>
          <a:p>
            <a:pPr marL="171450" indent="-171450">
              <a:buFont typeface="Arial" panose="020B0604020202020204" pitchFamily="34" charset="0"/>
              <a:buChar char="•"/>
            </a:pPr>
            <a:r>
              <a:rPr lang="en-US" sz="1800" dirty="0" smtClean="0"/>
              <a:t>Be </a:t>
            </a:r>
            <a:r>
              <a:rPr lang="en-US" sz="1800" dirty="0"/>
              <a:t>of good moral character and capable of understanding the obligation of membership.</a:t>
            </a:r>
          </a:p>
          <a:p>
            <a:pPr marL="171450" indent="-171450">
              <a:buFont typeface="Arial" panose="020B0604020202020204" pitchFamily="34" charset="0"/>
              <a:buChar char="•"/>
            </a:pPr>
            <a:r>
              <a:rPr lang="en-US" sz="1800" dirty="0" smtClean="0"/>
              <a:t>Profess </a:t>
            </a:r>
            <a:r>
              <a:rPr lang="en-US" sz="1800" dirty="0"/>
              <a:t>a belief in a Supreme Being. </a:t>
            </a:r>
          </a:p>
          <a:p>
            <a:pPr marL="171450" indent="-171450">
              <a:buFont typeface="Arial" panose="020B0604020202020204" pitchFamily="34" charset="0"/>
              <a:buChar char="•"/>
            </a:pPr>
            <a:r>
              <a:rPr lang="en-US" sz="1800" dirty="0" smtClean="0"/>
              <a:t>…</a:t>
            </a:r>
            <a:endParaRPr lang="en-US" sz="1800"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 y="-95250"/>
            <a:ext cx="2782824" cy="1125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idx="12"/>
          </p:nvPr>
        </p:nvSpPr>
        <p:spPr/>
        <p:txBody>
          <a:bodyPr/>
          <a:lstStyle/>
          <a:p>
            <a:pPr lvl="0">
              <a:spcBef>
                <a:spcPts val="0"/>
              </a:spcBef>
              <a:buNone/>
            </a:pPr>
            <a:fld id="{00000000-1234-1234-1234-123412341234}" type="slidenum">
              <a:rPr lang="en" smtClean="0"/>
              <a:t>39</a:t>
            </a:fld>
            <a:endParaRPr lang="en"/>
          </a:p>
        </p:txBody>
      </p:sp>
    </p:spTree>
    <p:extLst>
      <p:ext uri="{BB962C8B-B14F-4D97-AF65-F5344CB8AC3E}">
        <p14:creationId xmlns:p14="http://schemas.microsoft.com/office/powerpoint/2010/main" val="9558739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sz="1400" dirty="0" smtClean="0"/>
              <a:t>Please </a:t>
            </a:r>
            <a:r>
              <a:rPr sz="1400" dirty="0"/>
              <a:t>check the box that most closely aligns with your feelings regarding the possibility of combining the men and women of the Moose into a single membership category:</a:t>
            </a:r>
          </a:p>
        </p:txBody>
      </p:sp>
      <p:sp>
        <p:nvSpPr>
          <p:cNvPr id="3" name="Content Placeholder 2"/>
          <p:cNvSpPr>
            <a:spLocks noGrp="1"/>
          </p:cNvSpPr>
          <p:nvPr>
            <p:ph idx="1"/>
          </p:nvPr>
        </p:nvSpPr>
        <p:spPr/>
        <p:txBody>
          <a:bodyPr/>
          <a:lstStyle/>
          <a:p>
            <a:r>
              <a:rPr dirty="0"/>
              <a:t>Answered: 1,550    Skipped: </a:t>
            </a:r>
          </a:p>
        </p:txBody>
      </p:sp>
      <p:pic>
        <p:nvPicPr>
          <p:cNvPr id="4" name="Picture 3" descr="chart3433265390.png"/>
          <p:cNvPicPr>
            <a:picLocks noChangeAspect="1"/>
          </p:cNvPicPr>
          <p:nvPr/>
        </p:nvPicPr>
        <p:blipFill>
          <a:blip r:embed="rId3"/>
          <a:stretch>
            <a:fillRect/>
          </a:stretch>
        </p:blipFill>
        <p:spPr>
          <a:xfrm>
            <a:off x="190676" y="1152128"/>
            <a:ext cx="5388428" cy="3175000"/>
          </a:xfrm>
          <a:prstGeom prst="rect">
            <a:avLst/>
          </a:prstGeom>
        </p:spPr>
      </p:pic>
      <p:pic>
        <p:nvPicPr>
          <p:cNvPr id="5" name="Picture 4" descr="table3433265390.png"/>
          <p:cNvPicPr>
            <a:picLocks noChangeAspect="1"/>
          </p:cNvPicPr>
          <p:nvPr/>
        </p:nvPicPr>
        <p:blipFill>
          <a:blip r:embed="rId4"/>
          <a:stretch>
            <a:fillRect/>
          </a:stretch>
        </p:blipFill>
        <p:spPr>
          <a:xfrm>
            <a:off x="4281055" y="1722075"/>
            <a:ext cx="4207505" cy="2132086"/>
          </a:xfrm>
          <a:prstGeom prst="rect">
            <a:avLst/>
          </a:prstGeom>
        </p:spPr>
      </p:pic>
      <p:sp>
        <p:nvSpPr>
          <p:cNvPr id="6" name="Slide Number Placeholder 5"/>
          <p:cNvSpPr>
            <a:spLocks noGrp="1"/>
          </p:cNvSpPr>
          <p:nvPr>
            <p:ph type="sldNum" sz="quarter" idx="12"/>
          </p:nvPr>
        </p:nvSpPr>
        <p:spPr/>
        <p:txBody>
          <a:bodyPr/>
          <a:lstStyle/>
          <a:p>
            <a:fld id="{A88B48FB-E956-2048-9E74-C69E7CAA26CC}" type="slidenum">
              <a:rPr lang="en-US" smtClean="0"/>
              <a:t>4</a:t>
            </a:fld>
            <a:endParaRPr lang="en-US" dirty="0"/>
          </a:p>
        </p:txBody>
      </p:sp>
    </p:spTree>
    <p:extLst>
      <p:ext uri="{BB962C8B-B14F-4D97-AF65-F5344CB8AC3E}">
        <p14:creationId xmlns:p14="http://schemas.microsoft.com/office/powerpoint/2010/main" val="349583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234450" y="1581150"/>
            <a:ext cx="2046300" cy="2975350"/>
          </a:xfrm>
          <a:prstGeom prst="rect">
            <a:avLst/>
          </a:prstGeom>
        </p:spPr>
        <p:txBody>
          <a:bodyPr lIns="91425" tIns="91425" rIns="91425" bIns="91425" anchor="t" anchorCtr="0">
            <a:noAutofit/>
          </a:bodyPr>
          <a:lstStyle/>
          <a:p>
            <a:pPr lvl="0" algn="l">
              <a:spcBef>
                <a:spcPts val="0"/>
              </a:spcBef>
              <a:buNone/>
            </a:pPr>
            <a:r>
              <a:rPr lang="en-US" sz="2400" dirty="0" smtClean="0">
                <a:solidFill>
                  <a:schemeClr val="bg1"/>
                </a:solidFill>
              </a:rPr>
              <a:t>Lodge</a:t>
            </a:r>
            <a:br>
              <a:rPr lang="en-US" sz="2400" dirty="0" smtClean="0">
                <a:solidFill>
                  <a:schemeClr val="bg1"/>
                </a:solidFill>
              </a:rPr>
            </a:br>
            <a:r>
              <a:rPr lang="en-US" sz="2400" dirty="0" smtClean="0">
                <a:solidFill>
                  <a:schemeClr val="bg1"/>
                </a:solidFill>
              </a:rPr>
              <a:t>Officers- Elected</a:t>
            </a:r>
            <a:endParaRPr lang="en" sz="2400" dirty="0">
              <a:solidFill>
                <a:schemeClr val="bg1"/>
              </a:solidFill>
            </a:endParaRPr>
          </a:p>
        </p:txBody>
      </p:sp>
      <p:sp>
        <p:nvSpPr>
          <p:cNvPr id="5" name="Shape 131"/>
          <p:cNvSpPr txBox="1">
            <a:spLocks/>
          </p:cNvSpPr>
          <p:nvPr/>
        </p:nvSpPr>
        <p:spPr>
          <a:xfrm>
            <a:off x="2819400" y="438150"/>
            <a:ext cx="6096000" cy="20574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r>
              <a:rPr lang="en-US" b="1" dirty="0" smtClean="0"/>
              <a:t>Sec</a:t>
            </a:r>
            <a:r>
              <a:rPr lang="en-US" b="1" dirty="0"/>
              <a:t>. 33.5 - Eligibility of Officers</a:t>
            </a:r>
            <a:r>
              <a:rPr lang="en-US" dirty="0"/>
              <a:t> - Only active members in the lodge, may be considered for any elected office. Eligibility requirements for lodge offices are as follows:</a:t>
            </a:r>
          </a:p>
          <a:p>
            <a:pPr lvl="1"/>
            <a:r>
              <a:rPr lang="en-US" b="1" strike="sngStrike" dirty="0" smtClean="0">
                <a:solidFill>
                  <a:srgbClr val="FF0000"/>
                </a:solidFill>
              </a:rPr>
              <a:t>Governor</a:t>
            </a:r>
            <a:r>
              <a:rPr lang="en-US" b="1" dirty="0" smtClean="0">
                <a:solidFill>
                  <a:srgbClr val="FF0000"/>
                </a:solidFill>
              </a:rPr>
              <a:t> Lodge President</a:t>
            </a:r>
            <a:r>
              <a:rPr lang="en-US" dirty="0" smtClean="0">
                <a:solidFill>
                  <a:srgbClr val="FF0000"/>
                </a:solidFill>
              </a:rPr>
              <a:t>- </a:t>
            </a:r>
            <a:r>
              <a:rPr lang="en-US" dirty="0"/>
              <a:t>Been an active member of the lodge for at least six (6) months immediately preceding the date of election and completed at least one (1) year in another elected office (not a combination of offices) of the lodge in which </a:t>
            </a:r>
            <a:r>
              <a:rPr lang="en-US" strike="sngStrike" dirty="0" smtClean="0">
                <a:solidFill>
                  <a:srgbClr val="FF0000"/>
                </a:solidFill>
              </a:rPr>
              <a:t>he </a:t>
            </a:r>
            <a:r>
              <a:rPr lang="en-US" dirty="0" smtClean="0">
                <a:solidFill>
                  <a:srgbClr val="FF0000"/>
                </a:solidFill>
              </a:rPr>
              <a:t>they</a:t>
            </a:r>
            <a:r>
              <a:rPr lang="en-US" dirty="0" smtClean="0"/>
              <a:t> seek </a:t>
            </a:r>
            <a:r>
              <a:rPr lang="en-US" dirty="0"/>
              <a:t>office.</a:t>
            </a:r>
          </a:p>
          <a:p>
            <a:pPr lvl="1"/>
            <a:r>
              <a:rPr lang="en-US" b="1" strike="sngStrike" dirty="0">
                <a:solidFill>
                  <a:srgbClr val="FF0000"/>
                </a:solidFill>
              </a:rPr>
              <a:t>Junior </a:t>
            </a:r>
            <a:r>
              <a:rPr lang="en-US" b="1" strike="sngStrike" dirty="0" smtClean="0">
                <a:solidFill>
                  <a:srgbClr val="FF0000"/>
                </a:solidFill>
              </a:rPr>
              <a:t>Governor</a:t>
            </a:r>
            <a:r>
              <a:rPr lang="en-US" b="1" dirty="0" smtClean="0">
                <a:solidFill>
                  <a:srgbClr val="FF0000"/>
                </a:solidFill>
              </a:rPr>
              <a:t> Lodge Vice President</a:t>
            </a:r>
            <a:r>
              <a:rPr lang="en-US" dirty="0" smtClean="0">
                <a:solidFill>
                  <a:srgbClr val="FF0000"/>
                </a:solidFill>
              </a:rPr>
              <a:t> </a:t>
            </a:r>
            <a:r>
              <a:rPr lang="en-US" dirty="0"/>
              <a:t>- Been an active member of the lodge for at least six (6) months immediately preceding the date of election.</a:t>
            </a:r>
          </a:p>
          <a:p>
            <a:pPr lvl="1"/>
            <a:r>
              <a:rPr lang="en-US" b="1" strike="sngStrike" dirty="0">
                <a:solidFill>
                  <a:srgbClr val="FF0000"/>
                </a:solidFill>
              </a:rPr>
              <a:t>Prelate</a:t>
            </a:r>
            <a:r>
              <a:rPr lang="en-US" strike="sngStrike" dirty="0">
                <a:solidFill>
                  <a:srgbClr val="FF0000"/>
                </a:solidFill>
              </a:rPr>
              <a:t> - Been an active member of the lodge for at least six (6) months immediately preceding the date of </a:t>
            </a:r>
            <a:r>
              <a:rPr lang="en-US" strike="sngStrike" dirty="0" smtClean="0">
                <a:solidFill>
                  <a:srgbClr val="FF0000"/>
                </a:solidFill>
              </a:rPr>
              <a:t>election</a:t>
            </a:r>
            <a:r>
              <a:rPr lang="en-US" dirty="0" smtClean="0"/>
              <a:t>. </a:t>
            </a:r>
            <a:r>
              <a:rPr lang="en-US" dirty="0" smtClean="0">
                <a:solidFill>
                  <a:srgbClr val="FF0000"/>
                </a:solidFill>
              </a:rPr>
              <a:t>NOTE: position will be re-titled to</a:t>
            </a:r>
            <a:r>
              <a:rPr lang="en-US" b="1" dirty="0" smtClean="0">
                <a:solidFill>
                  <a:srgbClr val="FF0000"/>
                </a:solidFill>
              </a:rPr>
              <a:t> Chaplain </a:t>
            </a:r>
          </a:p>
          <a:p>
            <a:pPr lvl="1"/>
            <a:r>
              <a:rPr lang="en-US" b="1" dirty="0" smtClean="0"/>
              <a:t>Treasurer </a:t>
            </a:r>
            <a:r>
              <a:rPr lang="en-US" dirty="0"/>
              <a:t>- Must be an active member of the lodge.</a:t>
            </a:r>
          </a:p>
          <a:p>
            <a:pPr lvl="1"/>
            <a:r>
              <a:rPr lang="en-US" b="1" dirty="0"/>
              <a:t>Trustee</a:t>
            </a:r>
            <a:r>
              <a:rPr lang="en-US" dirty="0"/>
              <a:t> - Must be an active member of the lodge</a:t>
            </a:r>
            <a:r>
              <a:rPr lang="en-US" dirty="0" smtClean="0"/>
              <a:t>.</a:t>
            </a:r>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 y="-95250"/>
            <a:ext cx="2782824" cy="1125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idx="12"/>
          </p:nvPr>
        </p:nvSpPr>
        <p:spPr/>
        <p:txBody>
          <a:bodyPr/>
          <a:lstStyle/>
          <a:p>
            <a:pPr lvl="0">
              <a:spcBef>
                <a:spcPts val="0"/>
              </a:spcBef>
              <a:buNone/>
            </a:pPr>
            <a:fld id="{00000000-1234-1234-1234-123412341234}" type="slidenum">
              <a:rPr lang="en" smtClean="0"/>
              <a:t>40</a:t>
            </a:fld>
            <a:endParaRPr lang="en"/>
          </a:p>
        </p:txBody>
      </p:sp>
    </p:spTree>
    <p:extLst>
      <p:ext uri="{BB962C8B-B14F-4D97-AF65-F5344CB8AC3E}">
        <p14:creationId xmlns:p14="http://schemas.microsoft.com/office/powerpoint/2010/main" val="24646649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234450" y="1657350"/>
            <a:ext cx="2046300" cy="2899150"/>
          </a:xfrm>
          <a:prstGeom prst="rect">
            <a:avLst/>
          </a:prstGeom>
        </p:spPr>
        <p:txBody>
          <a:bodyPr lIns="91425" tIns="91425" rIns="91425" bIns="91425" anchor="t" anchorCtr="0">
            <a:noAutofit/>
          </a:bodyPr>
          <a:lstStyle/>
          <a:p>
            <a:pPr lvl="0" algn="l">
              <a:spcBef>
                <a:spcPts val="0"/>
              </a:spcBef>
              <a:buNone/>
            </a:pPr>
            <a:r>
              <a:rPr lang="en-US" sz="2400" dirty="0" smtClean="0">
                <a:solidFill>
                  <a:schemeClr val="bg1"/>
                </a:solidFill>
              </a:rPr>
              <a:t>Lodge</a:t>
            </a:r>
            <a:br>
              <a:rPr lang="en-US" sz="2400" dirty="0" smtClean="0">
                <a:solidFill>
                  <a:schemeClr val="bg1"/>
                </a:solidFill>
              </a:rPr>
            </a:br>
            <a:r>
              <a:rPr lang="en-US" sz="2400" dirty="0" smtClean="0">
                <a:solidFill>
                  <a:schemeClr val="bg1"/>
                </a:solidFill>
              </a:rPr>
              <a:t>Officers- Appointed and Elected</a:t>
            </a:r>
            <a:endParaRPr lang="en" sz="2400" dirty="0">
              <a:solidFill>
                <a:schemeClr val="bg1"/>
              </a:solidFill>
            </a:endParaRPr>
          </a:p>
        </p:txBody>
      </p:sp>
      <p:sp>
        <p:nvSpPr>
          <p:cNvPr id="2" name="Rectangle 1"/>
          <p:cNvSpPr/>
          <p:nvPr/>
        </p:nvSpPr>
        <p:spPr>
          <a:xfrm>
            <a:off x="2819400" y="1186755"/>
            <a:ext cx="5562600" cy="1754326"/>
          </a:xfrm>
          <a:prstGeom prst="rect">
            <a:avLst/>
          </a:prstGeom>
        </p:spPr>
        <p:txBody>
          <a:bodyPr wrap="square">
            <a:spAutoFit/>
          </a:bodyPr>
          <a:lstStyle/>
          <a:p>
            <a:r>
              <a:rPr lang="en-US" b="1" dirty="0"/>
              <a:t>Chapter 36 </a:t>
            </a:r>
            <a:r>
              <a:rPr lang="en-US" b="1" dirty="0" smtClean="0"/>
              <a:t>– Administrator</a:t>
            </a:r>
            <a:endParaRPr lang="en-US" dirty="0"/>
          </a:p>
          <a:p>
            <a:r>
              <a:rPr lang="en-US" b="1" dirty="0"/>
              <a:t> </a:t>
            </a:r>
            <a:endParaRPr lang="en-US" dirty="0"/>
          </a:p>
          <a:p>
            <a:r>
              <a:rPr lang="en-US" b="1" dirty="0"/>
              <a:t>Sec. 36.1 - Appointment and Election</a:t>
            </a:r>
            <a:r>
              <a:rPr lang="en-US" dirty="0"/>
              <a:t> - The </a:t>
            </a:r>
            <a:r>
              <a:rPr lang="en-US" dirty="0" smtClean="0"/>
              <a:t>Administrator shall </a:t>
            </a:r>
            <a:r>
              <a:rPr lang="en-US" dirty="0"/>
              <a:t>be nominated by the Board of Officers and elected by a majority vote of the membership at a regular lodge meeting. </a:t>
            </a:r>
          </a:p>
        </p:txBody>
      </p:sp>
      <p:sp>
        <p:nvSpPr>
          <p:cNvPr id="6" name="TextBox 5"/>
          <p:cNvSpPr txBox="1"/>
          <p:nvPr/>
        </p:nvSpPr>
        <p:spPr>
          <a:xfrm>
            <a:off x="2743200" y="4248150"/>
            <a:ext cx="6172200" cy="646331"/>
          </a:xfrm>
          <a:prstGeom prst="rect">
            <a:avLst/>
          </a:prstGeom>
          <a:solidFill>
            <a:srgbClr val="FFC000"/>
          </a:solidFill>
        </p:spPr>
        <p:txBody>
          <a:bodyPr wrap="square" rtlCol="0">
            <a:spAutoFit/>
          </a:bodyPr>
          <a:lstStyle/>
          <a:p>
            <a:r>
              <a:rPr lang="en-US" dirty="0" smtClean="0"/>
              <a:t>Administrator will perform the responsibilities of the Corporate Secretary</a:t>
            </a:r>
            <a:endParaRPr lang="en-US" dirty="0"/>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 y="-95250"/>
            <a:ext cx="2782824" cy="1125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t>41</a:t>
            </a:fld>
            <a:endParaRPr lang="en"/>
          </a:p>
        </p:txBody>
      </p:sp>
    </p:spTree>
    <p:extLst>
      <p:ext uri="{BB962C8B-B14F-4D97-AF65-F5344CB8AC3E}">
        <p14:creationId xmlns:p14="http://schemas.microsoft.com/office/powerpoint/2010/main" val="3097773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234450" y="1657350"/>
            <a:ext cx="2046300" cy="2899150"/>
          </a:xfrm>
          <a:prstGeom prst="rect">
            <a:avLst/>
          </a:prstGeom>
        </p:spPr>
        <p:txBody>
          <a:bodyPr lIns="91425" tIns="91425" rIns="91425" bIns="91425" anchor="t" anchorCtr="0">
            <a:noAutofit/>
          </a:bodyPr>
          <a:lstStyle/>
          <a:p>
            <a:pPr lvl="0" algn="l"/>
            <a:r>
              <a:rPr lang="en-US" sz="2400" dirty="0">
                <a:solidFill>
                  <a:schemeClr val="bg1"/>
                </a:solidFill>
              </a:rPr>
              <a:t>Lodge</a:t>
            </a:r>
            <a:br>
              <a:rPr lang="en-US" sz="2400" dirty="0">
                <a:solidFill>
                  <a:schemeClr val="bg1"/>
                </a:solidFill>
              </a:rPr>
            </a:br>
            <a:r>
              <a:rPr lang="en-US" sz="2400" dirty="0">
                <a:solidFill>
                  <a:schemeClr val="bg1"/>
                </a:solidFill>
              </a:rPr>
              <a:t>Officers- Appointed and Elected</a:t>
            </a:r>
            <a:endParaRPr lang="en" sz="2400" dirty="0">
              <a:solidFill>
                <a:schemeClr val="bg1"/>
              </a:solidFill>
            </a:endParaRPr>
          </a:p>
        </p:txBody>
      </p:sp>
      <p:sp>
        <p:nvSpPr>
          <p:cNvPr id="3" name="Rectangle 2"/>
          <p:cNvSpPr/>
          <p:nvPr/>
        </p:nvSpPr>
        <p:spPr>
          <a:xfrm>
            <a:off x="2971800" y="122624"/>
            <a:ext cx="5638800" cy="2308324"/>
          </a:xfrm>
          <a:prstGeom prst="rect">
            <a:avLst/>
          </a:prstGeom>
        </p:spPr>
        <p:txBody>
          <a:bodyPr wrap="square">
            <a:spAutoFit/>
          </a:bodyPr>
          <a:lstStyle/>
          <a:p>
            <a:r>
              <a:rPr lang="en-US" sz="1600" b="1" dirty="0"/>
              <a:t>Chapter 34 - </a:t>
            </a:r>
            <a:r>
              <a:rPr lang="en-US" sz="1600" b="1" strike="sngStrike" dirty="0">
                <a:solidFill>
                  <a:srgbClr val="FF0000"/>
                </a:solidFill>
              </a:rPr>
              <a:t>Junior </a:t>
            </a:r>
            <a:r>
              <a:rPr lang="en-US" sz="1600" b="1" dirty="0"/>
              <a:t>Past</a:t>
            </a:r>
            <a:r>
              <a:rPr lang="en-US" sz="1600" b="1" dirty="0">
                <a:solidFill>
                  <a:srgbClr val="FF0000"/>
                </a:solidFill>
              </a:rPr>
              <a:t> </a:t>
            </a:r>
            <a:r>
              <a:rPr lang="en-US" sz="1600" b="1" strike="sngStrike" dirty="0" smtClean="0">
                <a:solidFill>
                  <a:srgbClr val="FF0000"/>
                </a:solidFill>
              </a:rPr>
              <a:t>Governor</a:t>
            </a:r>
            <a:r>
              <a:rPr lang="en-US" sz="1600" b="1" dirty="0">
                <a:solidFill>
                  <a:srgbClr val="FF0000"/>
                </a:solidFill>
              </a:rPr>
              <a:t> </a:t>
            </a:r>
            <a:r>
              <a:rPr lang="en-US" sz="1600" b="1" dirty="0" smtClean="0">
                <a:solidFill>
                  <a:srgbClr val="FF0000"/>
                </a:solidFill>
              </a:rPr>
              <a:t>Lodge President</a:t>
            </a:r>
            <a:endParaRPr lang="en-US" sz="1600" dirty="0">
              <a:solidFill>
                <a:srgbClr val="FF0000"/>
              </a:solidFill>
            </a:endParaRPr>
          </a:p>
          <a:p>
            <a:r>
              <a:rPr lang="en-US" sz="1600" b="1" dirty="0"/>
              <a:t> </a:t>
            </a:r>
            <a:endParaRPr lang="en-US" sz="1600" dirty="0"/>
          </a:p>
          <a:p>
            <a:r>
              <a:rPr lang="en-US" sz="1600" b="1" dirty="0"/>
              <a:t>Sec. 34.1 - Serves on the Board of Officers</a:t>
            </a:r>
            <a:r>
              <a:rPr lang="en-US" sz="1600" dirty="0"/>
              <a:t> - The retiring </a:t>
            </a:r>
            <a:r>
              <a:rPr lang="en-US" sz="1600" strike="sngStrike" dirty="0" smtClean="0">
                <a:solidFill>
                  <a:srgbClr val="FF0000"/>
                </a:solidFill>
              </a:rPr>
              <a:t>Governor </a:t>
            </a:r>
            <a:r>
              <a:rPr lang="en-US" sz="1600" dirty="0" smtClean="0">
                <a:solidFill>
                  <a:srgbClr val="FF0000"/>
                </a:solidFill>
              </a:rPr>
              <a:t>President</a:t>
            </a:r>
            <a:r>
              <a:rPr lang="en-US" sz="1600" dirty="0" smtClean="0"/>
              <a:t> </a:t>
            </a:r>
            <a:r>
              <a:rPr lang="en-US" sz="1600" dirty="0"/>
              <a:t>shall serve as the </a:t>
            </a:r>
            <a:r>
              <a:rPr lang="en-US" sz="1600" b="1" strike="sngStrike" dirty="0">
                <a:solidFill>
                  <a:srgbClr val="FF0000"/>
                </a:solidFill>
              </a:rPr>
              <a:t>Junior </a:t>
            </a:r>
            <a:r>
              <a:rPr lang="en-US" sz="1600" dirty="0"/>
              <a:t>Past </a:t>
            </a:r>
            <a:r>
              <a:rPr lang="en-US" sz="1600" dirty="0" smtClean="0">
                <a:solidFill>
                  <a:srgbClr val="FF0000"/>
                </a:solidFill>
              </a:rPr>
              <a:t>Lodge </a:t>
            </a:r>
            <a:r>
              <a:rPr lang="en-US" sz="1600" strike="sngStrike" dirty="0" smtClean="0">
                <a:solidFill>
                  <a:srgbClr val="FF0000"/>
                </a:solidFill>
              </a:rPr>
              <a:t>Governor </a:t>
            </a:r>
            <a:r>
              <a:rPr lang="en-US" sz="1600" dirty="0" smtClean="0">
                <a:solidFill>
                  <a:srgbClr val="FF0000"/>
                </a:solidFill>
              </a:rPr>
              <a:t>President</a:t>
            </a:r>
            <a:r>
              <a:rPr lang="en-US" sz="1600" dirty="0" smtClean="0"/>
              <a:t>, </a:t>
            </a:r>
            <a:r>
              <a:rPr lang="en-US" sz="1600" dirty="0"/>
              <a:t>provided the term of </a:t>
            </a:r>
            <a:r>
              <a:rPr lang="en-US" sz="1600" strike="sngStrike" dirty="0" smtClean="0">
                <a:solidFill>
                  <a:srgbClr val="FF0000"/>
                </a:solidFill>
              </a:rPr>
              <a:t>Governor </a:t>
            </a:r>
            <a:r>
              <a:rPr lang="en-US" sz="1600" dirty="0" smtClean="0">
                <a:solidFill>
                  <a:srgbClr val="FF0000"/>
                </a:solidFill>
              </a:rPr>
              <a:t>President</a:t>
            </a:r>
            <a:r>
              <a:rPr lang="en-US" sz="1600" dirty="0" smtClean="0"/>
              <a:t> </a:t>
            </a:r>
            <a:r>
              <a:rPr lang="en-US" sz="1600" dirty="0"/>
              <a:t>for which </a:t>
            </a:r>
            <a:r>
              <a:rPr lang="en-US" sz="1600" strike="sngStrike" dirty="0" smtClean="0">
                <a:solidFill>
                  <a:srgbClr val="FF0000"/>
                </a:solidFill>
              </a:rPr>
              <a:t>he was </a:t>
            </a:r>
            <a:r>
              <a:rPr lang="en-US" sz="1600" dirty="0" smtClean="0">
                <a:solidFill>
                  <a:srgbClr val="FF0000"/>
                </a:solidFill>
              </a:rPr>
              <a:t>they were</a:t>
            </a:r>
            <a:r>
              <a:rPr lang="en-US" sz="1600" dirty="0" smtClean="0"/>
              <a:t> elected </a:t>
            </a:r>
            <a:r>
              <a:rPr lang="en-US" sz="1600" dirty="0"/>
              <a:t>or appointed commenced prior to November 1 of the preceding year and </a:t>
            </a:r>
            <a:r>
              <a:rPr lang="en-US" sz="1600" strike="sngStrike" dirty="0" smtClean="0">
                <a:solidFill>
                  <a:srgbClr val="FF0000"/>
                </a:solidFill>
              </a:rPr>
              <a:t>he </a:t>
            </a:r>
            <a:r>
              <a:rPr lang="en-US" sz="1600" dirty="0" smtClean="0">
                <a:solidFill>
                  <a:srgbClr val="FF0000"/>
                </a:solidFill>
              </a:rPr>
              <a:t>they</a:t>
            </a:r>
            <a:r>
              <a:rPr lang="en-US" sz="1600" dirty="0" smtClean="0"/>
              <a:t> </a:t>
            </a:r>
            <a:r>
              <a:rPr lang="en-US" sz="1600" dirty="0"/>
              <a:t>completed the term.  The </a:t>
            </a:r>
            <a:r>
              <a:rPr lang="en-US" sz="1600" strike="sngStrike" dirty="0">
                <a:solidFill>
                  <a:srgbClr val="FF0000"/>
                </a:solidFill>
              </a:rPr>
              <a:t>Junior </a:t>
            </a:r>
            <a:r>
              <a:rPr lang="en-US" sz="1600" dirty="0"/>
              <a:t>Past </a:t>
            </a:r>
            <a:r>
              <a:rPr lang="en-US" sz="1600" strike="sngStrike" dirty="0" smtClean="0">
                <a:solidFill>
                  <a:srgbClr val="FF0000"/>
                </a:solidFill>
              </a:rPr>
              <a:t>Governor Lodge </a:t>
            </a:r>
            <a:r>
              <a:rPr lang="en-US" sz="1600" dirty="0" smtClean="0">
                <a:solidFill>
                  <a:srgbClr val="FF0000"/>
                </a:solidFill>
              </a:rPr>
              <a:t>President</a:t>
            </a:r>
            <a:r>
              <a:rPr lang="en-US" sz="1600" dirty="0" smtClean="0"/>
              <a:t> </a:t>
            </a:r>
            <a:r>
              <a:rPr lang="en-US" sz="1600" dirty="0"/>
              <a:t>shall be a member of the Board of Officers.</a:t>
            </a:r>
          </a:p>
        </p:txBody>
      </p:sp>
      <p:sp>
        <p:nvSpPr>
          <p:cNvPr id="4" name="Rectangle 3"/>
          <p:cNvSpPr/>
          <p:nvPr/>
        </p:nvSpPr>
        <p:spPr>
          <a:xfrm>
            <a:off x="2971800" y="2442535"/>
            <a:ext cx="5791200" cy="2308324"/>
          </a:xfrm>
          <a:prstGeom prst="rect">
            <a:avLst/>
          </a:prstGeom>
        </p:spPr>
        <p:txBody>
          <a:bodyPr wrap="square">
            <a:spAutoFit/>
          </a:bodyPr>
          <a:lstStyle/>
          <a:p>
            <a:r>
              <a:rPr lang="en-US" sz="1600" b="1" dirty="0"/>
              <a:t>Chapter 39 </a:t>
            </a:r>
            <a:r>
              <a:rPr lang="en-US" sz="1600" b="1" dirty="0" smtClean="0"/>
              <a:t>– </a:t>
            </a:r>
            <a:r>
              <a:rPr lang="en-US" sz="1600" b="1" strike="sngStrike" dirty="0" smtClean="0">
                <a:solidFill>
                  <a:srgbClr val="FF0000"/>
                </a:solidFill>
              </a:rPr>
              <a:t>Prelate</a:t>
            </a:r>
            <a:r>
              <a:rPr lang="en-US" sz="1600" b="1" dirty="0" smtClean="0">
                <a:solidFill>
                  <a:srgbClr val="FF0000"/>
                </a:solidFill>
              </a:rPr>
              <a:t> Chaplain</a:t>
            </a:r>
            <a:endParaRPr lang="en-US" sz="1600" dirty="0">
              <a:solidFill>
                <a:srgbClr val="FF0000"/>
              </a:solidFill>
            </a:endParaRPr>
          </a:p>
          <a:p>
            <a:r>
              <a:rPr lang="en-US" sz="1600" b="1" dirty="0"/>
              <a:t> </a:t>
            </a:r>
            <a:endParaRPr lang="en-US" sz="1600" dirty="0"/>
          </a:p>
          <a:p>
            <a:r>
              <a:rPr lang="en-US" sz="1600" b="1" dirty="0"/>
              <a:t>Sec. 39.1 - General Duties</a:t>
            </a:r>
            <a:r>
              <a:rPr lang="en-US" sz="1600" dirty="0"/>
              <a:t> -</a:t>
            </a:r>
            <a:r>
              <a:rPr lang="en-US" sz="1600" b="1" dirty="0"/>
              <a:t> (A) For Lodges using Three Trustees</a:t>
            </a:r>
            <a:r>
              <a:rPr lang="en-US" sz="1600" dirty="0"/>
              <a:t>: </a:t>
            </a:r>
            <a:r>
              <a:rPr lang="en-US" sz="1600" strike="sngStrike" dirty="0">
                <a:solidFill>
                  <a:srgbClr val="FF0000"/>
                </a:solidFill>
              </a:rPr>
              <a:t>He</a:t>
            </a:r>
            <a:r>
              <a:rPr lang="en-US" sz="1600" strike="sngStrike" dirty="0" smtClean="0">
                <a:solidFill>
                  <a:srgbClr val="FF0000"/>
                </a:solidFill>
              </a:rPr>
              <a:t> </a:t>
            </a:r>
            <a:r>
              <a:rPr lang="en-US" sz="1600" strike="sngStrike" dirty="0">
                <a:solidFill>
                  <a:srgbClr val="FF0000"/>
                </a:solidFill>
              </a:rPr>
              <a:t>shall be a member of the House Committee. </a:t>
            </a:r>
            <a:r>
              <a:rPr lang="en-US" sz="1600" dirty="0"/>
              <a:t>In the absence of the </a:t>
            </a:r>
            <a:r>
              <a:rPr lang="en-US" sz="1600" strike="sngStrike" dirty="0" smtClean="0">
                <a:solidFill>
                  <a:srgbClr val="FF0000"/>
                </a:solidFill>
              </a:rPr>
              <a:t>Governor</a:t>
            </a:r>
            <a:r>
              <a:rPr lang="en-US" sz="1600" dirty="0" smtClean="0">
                <a:solidFill>
                  <a:srgbClr val="FF0000"/>
                </a:solidFill>
              </a:rPr>
              <a:t> President </a:t>
            </a:r>
            <a:r>
              <a:rPr lang="en-US" sz="1600" dirty="0"/>
              <a:t>and </a:t>
            </a:r>
            <a:r>
              <a:rPr lang="en-US" sz="1600" strike="sngStrike" dirty="0">
                <a:solidFill>
                  <a:srgbClr val="FF0000"/>
                </a:solidFill>
              </a:rPr>
              <a:t>Junior </a:t>
            </a:r>
            <a:r>
              <a:rPr lang="en-US" sz="1600" strike="sngStrike" dirty="0" smtClean="0">
                <a:solidFill>
                  <a:srgbClr val="FF0000"/>
                </a:solidFill>
              </a:rPr>
              <a:t>Governor</a:t>
            </a:r>
            <a:r>
              <a:rPr lang="en-US" sz="1600" dirty="0" smtClean="0">
                <a:solidFill>
                  <a:srgbClr val="FF0000"/>
                </a:solidFill>
              </a:rPr>
              <a:t> Vice President</a:t>
            </a:r>
            <a:r>
              <a:rPr lang="en-US" sz="1600" dirty="0" smtClean="0"/>
              <a:t>, </a:t>
            </a:r>
            <a:r>
              <a:rPr lang="en-US" sz="1600" strike="sngStrike" dirty="0">
                <a:solidFill>
                  <a:srgbClr val="FF0000"/>
                </a:solidFill>
              </a:rPr>
              <a:t>he</a:t>
            </a:r>
            <a:r>
              <a:rPr lang="en-US" sz="1600" dirty="0">
                <a:solidFill>
                  <a:srgbClr val="FF0000"/>
                </a:solidFill>
              </a:rPr>
              <a:t> </a:t>
            </a:r>
            <a:r>
              <a:rPr lang="en-US" sz="1600" dirty="0" smtClean="0">
                <a:solidFill>
                  <a:srgbClr val="FF0000"/>
                </a:solidFill>
              </a:rPr>
              <a:t>they </a:t>
            </a:r>
            <a:r>
              <a:rPr lang="en-US" sz="1600" dirty="0" smtClean="0"/>
              <a:t>preside </a:t>
            </a:r>
            <a:r>
              <a:rPr lang="en-US" sz="1600" dirty="0"/>
              <a:t>over the deliberations of the lodge </a:t>
            </a:r>
            <a:r>
              <a:rPr lang="en-US" sz="1600" strike="sngStrike" dirty="0">
                <a:solidFill>
                  <a:srgbClr val="FF0000"/>
                </a:solidFill>
              </a:rPr>
              <a:t>or the House Committee </a:t>
            </a:r>
            <a:r>
              <a:rPr lang="en-US" sz="1600" dirty="0"/>
              <a:t>and performs all other duties required </a:t>
            </a:r>
            <a:r>
              <a:rPr lang="en-US" sz="1600" strike="sngStrike" dirty="0">
                <a:solidFill>
                  <a:srgbClr val="FF0000"/>
                </a:solidFill>
              </a:rPr>
              <a:t>of him </a:t>
            </a:r>
            <a:r>
              <a:rPr lang="en-US" sz="1600" dirty="0"/>
              <a:t>by the </a:t>
            </a:r>
            <a:r>
              <a:rPr lang="en-US" sz="1600" dirty="0" smtClean="0"/>
              <a:t>General  Laws of </a:t>
            </a:r>
            <a:r>
              <a:rPr lang="en-US" sz="1600" dirty="0"/>
              <a:t>the </a:t>
            </a:r>
            <a:r>
              <a:rPr lang="en-US" sz="1600" strike="sngStrike" dirty="0" smtClean="0">
                <a:solidFill>
                  <a:srgbClr val="FF0000"/>
                </a:solidFill>
              </a:rPr>
              <a:t>Order</a:t>
            </a:r>
            <a:r>
              <a:rPr lang="en-US" sz="1600" dirty="0" smtClean="0">
                <a:solidFill>
                  <a:srgbClr val="FF0000"/>
                </a:solidFill>
              </a:rPr>
              <a:t> Moose</a:t>
            </a:r>
            <a:r>
              <a:rPr lang="en-US" sz="1600" dirty="0" smtClean="0"/>
              <a:t>. </a:t>
            </a:r>
            <a:r>
              <a:rPr lang="en-US" sz="1600" strike="sngStrike" dirty="0">
                <a:solidFill>
                  <a:srgbClr val="FF0000"/>
                </a:solidFill>
              </a:rPr>
              <a:t>He</a:t>
            </a:r>
            <a:r>
              <a:rPr lang="en-US" sz="1600" dirty="0">
                <a:solidFill>
                  <a:srgbClr val="FF0000"/>
                </a:solidFill>
              </a:rPr>
              <a:t> </a:t>
            </a:r>
            <a:r>
              <a:rPr lang="en-US" sz="1600" dirty="0" smtClean="0">
                <a:solidFill>
                  <a:srgbClr val="FF0000"/>
                </a:solidFill>
              </a:rPr>
              <a:t>They </a:t>
            </a:r>
            <a:r>
              <a:rPr lang="en-US" sz="1600" dirty="0" smtClean="0"/>
              <a:t>also serve </a:t>
            </a:r>
            <a:r>
              <a:rPr lang="en-US" sz="1600" dirty="0"/>
              <a:t>as a member of the Financial Review Committee, but not as its chairman.</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 y="-95250"/>
            <a:ext cx="2782824" cy="1125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idx="12"/>
          </p:nvPr>
        </p:nvSpPr>
        <p:spPr/>
        <p:txBody>
          <a:bodyPr/>
          <a:lstStyle/>
          <a:p>
            <a:pPr lvl="0">
              <a:spcBef>
                <a:spcPts val="0"/>
              </a:spcBef>
              <a:buNone/>
            </a:pPr>
            <a:fld id="{00000000-1234-1234-1234-123412341234}" type="slidenum">
              <a:rPr lang="en" smtClean="0"/>
              <a:t>42</a:t>
            </a:fld>
            <a:endParaRPr lang="en"/>
          </a:p>
        </p:txBody>
      </p:sp>
    </p:spTree>
    <p:extLst>
      <p:ext uri="{BB962C8B-B14F-4D97-AF65-F5344CB8AC3E}">
        <p14:creationId xmlns:p14="http://schemas.microsoft.com/office/powerpoint/2010/main" val="20783197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234450" y="1657350"/>
            <a:ext cx="2046300" cy="2899150"/>
          </a:xfrm>
          <a:prstGeom prst="rect">
            <a:avLst/>
          </a:prstGeom>
        </p:spPr>
        <p:txBody>
          <a:bodyPr lIns="91425" tIns="91425" rIns="91425" bIns="91425" anchor="t" anchorCtr="0">
            <a:noAutofit/>
          </a:bodyPr>
          <a:lstStyle/>
          <a:p>
            <a:pPr lvl="0" algn="l">
              <a:spcBef>
                <a:spcPts val="0"/>
              </a:spcBef>
              <a:buNone/>
            </a:pPr>
            <a:r>
              <a:rPr lang="en-US" sz="2400" dirty="0" smtClean="0">
                <a:solidFill>
                  <a:schemeClr val="bg1"/>
                </a:solidFill>
              </a:rPr>
              <a:t>Social Quarters</a:t>
            </a:r>
            <a:br>
              <a:rPr lang="en-US" sz="2400" dirty="0" smtClean="0">
                <a:solidFill>
                  <a:schemeClr val="bg1"/>
                </a:solidFill>
              </a:rPr>
            </a:br>
            <a:r>
              <a:rPr lang="en-US" sz="2400" dirty="0" smtClean="0">
                <a:solidFill>
                  <a:schemeClr val="bg1"/>
                </a:solidFill>
              </a:rPr>
              <a:t>will be bound by the Rules of the Moose</a:t>
            </a:r>
            <a:endParaRPr lang="en" sz="2400" dirty="0">
              <a:solidFill>
                <a:schemeClr val="bg1"/>
              </a:solidFill>
            </a:endParaRPr>
          </a:p>
        </p:txBody>
      </p:sp>
      <p:sp>
        <p:nvSpPr>
          <p:cNvPr id="4" name="Rectangle 3"/>
          <p:cNvSpPr/>
          <p:nvPr/>
        </p:nvSpPr>
        <p:spPr>
          <a:xfrm>
            <a:off x="2847975" y="514350"/>
            <a:ext cx="5381626" cy="3693319"/>
          </a:xfrm>
          <a:prstGeom prst="rect">
            <a:avLst/>
          </a:prstGeom>
        </p:spPr>
        <p:txBody>
          <a:bodyPr wrap="square">
            <a:spAutoFit/>
          </a:bodyPr>
          <a:lstStyle/>
          <a:p>
            <a:r>
              <a:rPr lang="en-US" b="1" dirty="0"/>
              <a:t>Chapter 47 - Establishment of Social Quarters</a:t>
            </a:r>
            <a:endParaRPr lang="en-US" dirty="0"/>
          </a:p>
          <a:p>
            <a:r>
              <a:rPr lang="en-US" b="1" dirty="0"/>
              <a:t> </a:t>
            </a:r>
            <a:endParaRPr lang="en-US" dirty="0"/>
          </a:p>
          <a:p>
            <a:r>
              <a:rPr lang="en-US" b="1" dirty="0"/>
              <a:t>Sec. 47.1 - Adoption of Resolution by Lodge</a:t>
            </a:r>
            <a:r>
              <a:rPr lang="en-US" dirty="0"/>
              <a:t> - A lodge may establish and maintain a social quarters or engage in social activities in the lodge home, when the same is established and maintained in accordance with the General Laws </a:t>
            </a:r>
            <a:r>
              <a:rPr lang="en-US" dirty="0" smtClean="0"/>
              <a:t>and </a:t>
            </a:r>
            <a:r>
              <a:rPr lang="en-US" dirty="0"/>
              <a:t>rules and regulations adopted by the </a:t>
            </a:r>
            <a:r>
              <a:rPr lang="en-US" strike="sngStrike" dirty="0">
                <a:solidFill>
                  <a:srgbClr val="FF0000"/>
                </a:solidFill>
              </a:rPr>
              <a:t>Supreme </a:t>
            </a:r>
            <a:r>
              <a:rPr lang="en-US" strike="sngStrike" dirty="0" smtClean="0">
                <a:solidFill>
                  <a:srgbClr val="FF0000"/>
                </a:solidFill>
              </a:rPr>
              <a:t>Council </a:t>
            </a:r>
            <a:r>
              <a:rPr lang="en-US" dirty="0" smtClean="0">
                <a:solidFill>
                  <a:srgbClr val="FF0000"/>
                </a:solidFill>
              </a:rPr>
              <a:t>Moose International, Inc. Board of Directors.</a:t>
            </a:r>
            <a:r>
              <a:rPr lang="en-US" dirty="0" smtClean="0"/>
              <a:t>  </a:t>
            </a:r>
            <a:r>
              <a:rPr lang="en-US" dirty="0"/>
              <a:t>The lodge shall agree, by duly adopted resolution, to be bound by all General </a:t>
            </a:r>
            <a:r>
              <a:rPr lang="en-US" dirty="0" smtClean="0"/>
              <a:t>Laws, </a:t>
            </a:r>
            <a:r>
              <a:rPr lang="en-US" dirty="0"/>
              <a:t>rules and regulations and lawful orders issued by the </a:t>
            </a:r>
            <a:r>
              <a:rPr lang="en-US" strike="sngStrike" dirty="0">
                <a:solidFill>
                  <a:srgbClr val="FF0000"/>
                </a:solidFill>
              </a:rPr>
              <a:t>General Governor</a:t>
            </a:r>
            <a:r>
              <a:rPr lang="en-US" dirty="0">
                <a:solidFill>
                  <a:srgbClr val="FF0000"/>
                </a:solidFill>
              </a:rPr>
              <a:t> </a:t>
            </a:r>
            <a:r>
              <a:rPr lang="en-US" dirty="0" smtClean="0">
                <a:solidFill>
                  <a:srgbClr val="FF0000"/>
                </a:solidFill>
              </a:rPr>
              <a:t>Chief Compliance Officer </a:t>
            </a:r>
            <a:r>
              <a:rPr lang="en-US" dirty="0" smtClean="0"/>
              <a:t>in </a:t>
            </a:r>
            <a:r>
              <a:rPr lang="en-US" dirty="0"/>
              <a:t>reference to the social quarters or home.</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 y="-95250"/>
            <a:ext cx="2782824" cy="1125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idx="12"/>
          </p:nvPr>
        </p:nvSpPr>
        <p:spPr/>
        <p:txBody>
          <a:bodyPr/>
          <a:lstStyle/>
          <a:p>
            <a:pPr lvl="0">
              <a:spcBef>
                <a:spcPts val="0"/>
              </a:spcBef>
              <a:buNone/>
            </a:pPr>
            <a:fld id="{00000000-1234-1234-1234-123412341234}" type="slidenum">
              <a:rPr lang="en" smtClean="0"/>
              <a:t>43</a:t>
            </a:fld>
            <a:endParaRPr lang="en"/>
          </a:p>
        </p:txBody>
      </p:sp>
    </p:spTree>
    <p:extLst>
      <p:ext uri="{BB962C8B-B14F-4D97-AF65-F5344CB8AC3E}">
        <p14:creationId xmlns:p14="http://schemas.microsoft.com/office/powerpoint/2010/main" val="1697273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234450" y="1657350"/>
            <a:ext cx="2046300" cy="2899150"/>
          </a:xfrm>
          <a:prstGeom prst="rect">
            <a:avLst/>
          </a:prstGeom>
        </p:spPr>
        <p:txBody>
          <a:bodyPr lIns="91425" tIns="91425" rIns="91425" bIns="91425" anchor="t" anchorCtr="0">
            <a:noAutofit/>
          </a:bodyPr>
          <a:lstStyle/>
          <a:p>
            <a:pPr lvl="0" algn="l">
              <a:spcBef>
                <a:spcPts val="0"/>
              </a:spcBef>
              <a:buNone/>
            </a:pPr>
            <a:r>
              <a:rPr lang="en-US" sz="2400" dirty="0" smtClean="0">
                <a:solidFill>
                  <a:schemeClr val="bg1"/>
                </a:solidFill>
              </a:rPr>
              <a:t>Social Quarters will be governed by the Lodge’s Board of Directors.</a:t>
            </a:r>
            <a:endParaRPr lang="en" sz="2400" dirty="0">
              <a:solidFill>
                <a:schemeClr val="bg1"/>
              </a:solidFill>
            </a:endParaRPr>
          </a:p>
        </p:txBody>
      </p:sp>
      <p:sp>
        <p:nvSpPr>
          <p:cNvPr id="2" name="Rectangle 1"/>
          <p:cNvSpPr/>
          <p:nvPr/>
        </p:nvSpPr>
        <p:spPr>
          <a:xfrm>
            <a:off x="2743200" y="438150"/>
            <a:ext cx="5638800" cy="2246769"/>
          </a:xfrm>
          <a:prstGeom prst="rect">
            <a:avLst/>
          </a:prstGeom>
        </p:spPr>
        <p:txBody>
          <a:bodyPr wrap="square">
            <a:spAutoFit/>
          </a:bodyPr>
          <a:lstStyle/>
          <a:p>
            <a:r>
              <a:rPr lang="en-US" b="1" strike="sngStrike" dirty="0">
                <a:solidFill>
                  <a:srgbClr val="FF0000"/>
                </a:solidFill>
              </a:rPr>
              <a:t>Chapter 48 - House Committee</a:t>
            </a:r>
            <a:endParaRPr lang="en-US" strike="sngStrike" dirty="0">
              <a:solidFill>
                <a:srgbClr val="FF0000"/>
              </a:solidFill>
            </a:endParaRPr>
          </a:p>
          <a:p>
            <a:r>
              <a:rPr lang="en-US" b="1" strike="sngStrike" dirty="0">
                <a:solidFill>
                  <a:srgbClr val="FF0000"/>
                </a:solidFill>
              </a:rPr>
              <a:t> </a:t>
            </a:r>
            <a:endParaRPr lang="en-US" strike="sngStrike" dirty="0">
              <a:solidFill>
                <a:srgbClr val="FF0000"/>
              </a:solidFill>
            </a:endParaRPr>
          </a:p>
          <a:p>
            <a:r>
              <a:rPr lang="en-US" b="1" strike="sngStrike" dirty="0">
                <a:solidFill>
                  <a:srgbClr val="FF0000"/>
                </a:solidFill>
              </a:rPr>
              <a:t>Sec. 48.1 - Membership</a:t>
            </a:r>
            <a:r>
              <a:rPr lang="en-US" strike="sngStrike" dirty="0">
                <a:solidFill>
                  <a:srgbClr val="FF0000"/>
                </a:solidFill>
              </a:rPr>
              <a:t> - The government, regulation and control of all social quarters or homes operated or maintained by a lodge shall be vested in a House Committee consisting of the elected Board of Officers and the Jr. Past Governor. The House Committee shall hold at least two (2) meetings each month. Five (5) officers of the House Committee shall constitute a quorum for any meeting of the House Committee.  </a:t>
            </a:r>
            <a:endParaRPr lang="en-US" strike="sngStrike" dirty="0" smtClean="0">
              <a:solidFill>
                <a:srgbClr val="FF0000"/>
              </a:solidFill>
            </a:endParaRPr>
          </a:p>
          <a:p>
            <a:endParaRPr lang="en-US" dirty="0"/>
          </a:p>
        </p:txBody>
      </p:sp>
      <p:sp>
        <p:nvSpPr>
          <p:cNvPr id="5" name="TextBox 4"/>
          <p:cNvSpPr txBox="1"/>
          <p:nvPr/>
        </p:nvSpPr>
        <p:spPr>
          <a:xfrm>
            <a:off x="2743200" y="4248150"/>
            <a:ext cx="6172200" cy="307777"/>
          </a:xfrm>
          <a:prstGeom prst="rect">
            <a:avLst/>
          </a:prstGeom>
          <a:solidFill>
            <a:srgbClr val="FFC000"/>
          </a:solidFill>
        </p:spPr>
        <p:txBody>
          <a:bodyPr wrap="square" rtlCol="0">
            <a:spAutoFit/>
          </a:bodyPr>
          <a:lstStyle/>
          <a:p>
            <a:r>
              <a:rPr lang="en-US" dirty="0" smtClean="0"/>
              <a:t>The House Committee will be eliminated</a:t>
            </a:r>
            <a:endParaRPr lang="en-US"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 y="-95250"/>
            <a:ext cx="2782824" cy="1125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idx="12"/>
          </p:nvPr>
        </p:nvSpPr>
        <p:spPr/>
        <p:txBody>
          <a:bodyPr/>
          <a:lstStyle/>
          <a:p>
            <a:pPr lvl="0">
              <a:spcBef>
                <a:spcPts val="0"/>
              </a:spcBef>
              <a:buNone/>
            </a:pPr>
            <a:fld id="{00000000-1234-1234-1234-123412341234}" type="slidenum">
              <a:rPr lang="en" smtClean="0"/>
              <a:t>44</a:t>
            </a:fld>
            <a:endParaRPr lang="en"/>
          </a:p>
        </p:txBody>
      </p:sp>
    </p:spTree>
    <p:extLst>
      <p:ext uri="{BB962C8B-B14F-4D97-AF65-F5344CB8AC3E}">
        <p14:creationId xmlns:p14="http://schemas.microsoft.com/office/powerpoint/2010/main" val="2931594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xfrm>
            <a:off x="234450" y="1657350"/>
            <a:ext cx="2046300" cy="2899150"/>
          </a:xfrm>
          <a:prstGeom prst="rect">
            <a:avLst/>
          </a:prstGeom>
        </p:spPr>
        <p:txBody>
          <a:bodyPr lIns="91425" tIns="91425" rIns="91425" bIns="91425" anchor="t" anchorCtr="0">
            <a:noAutofit/>
          </a:bodyPr>
          <a:lstStyle/>
          <a:p>
            <a:pPr lvl="0" algn="l">
              <a:spcBef>
                <a:spcPts val="0"/>
              </a:spcBef>
              <a:buNone/>
            </a:pPr>
            <a:r>
              <a:rPr lang="en-US" sz="2400" dirty="0" smtClean="0">
                <a:solidFill>
                  <a:schemeClr val="bg1"/>
                </a:solidFill>
              </a:rPr>
              <a:t>State and Provincial Associations</a:t>
            </a:r>
            <a:endParaRPr lang="en" sz="2400" dirty="0">
              <a:solidFill>
                <a:schemeClr val="bg1"/>
              </a:solidFill>
            </a:endParaRPr>
          </a:p>
        </p:txBody>
      </p:sp>
      <p:sp>
        <p:nvSpPr>
          <p:cNvPr id="3" name="Rectangle 2"/>
          <p:cNvSpPr/>
          <p:nvPr/>
        </p:nvSpPr>
        <p:spPr>
          <a:xfrm>
            <a:off x="3048000" y="371148"/>
            <a:ext cx="5486400" cy="5078313"/>
          </a:xfrm>
          <a:prstGeom prst="rect">
            <a:avLst/>
          </a:prstGeom>
        </p:spPr>
        <p:txBody>
          <a:bodyPr wrap="square">
            <a:spAutoFit/>
          </a:bodyPr>
          <a:lstStyle/>
          <a:p>
            <a:r>
              <a:rPr lang="en-US" b="1" dirty="0"/>
              <a:t>STATE AND PROVINCIAL ASSOCIATIONS</a:t>
            </a:r>
            <a:endParaRPr lang="en-US" dirty="0"/>
          </a:p>
          <a:p>
            <a:r>
              <a:rPr lang="en-US" b="1" dirty="0"/>
              <a:t> </a:t>
            </a:r>
            <a:endParaRPr lang="en-US" dirty="0"/>
          </a:p>
          <a:p>
            <a:r>
              <a:rPr lang="en-US" b="1" dirty="0"/>
              <a:t>Chapter 51 - Organization</a:t>
            </a:r>
            <a:endParaRPr lang="en-US" dirty="0"/>
          </a:p>
          <a:p>
            <a:r>
              <a:rPr lang="en-US" b="1" dirty="0"/>
              <a:t> </a:t>
            </a:r>
            <a:endParaRPr lang="en-US" dirty="0"/>
          </a:p>
          <a:p>
            <a:r>
              <a:rPr lang="en-US" b="1" dirty="0"/>
              <a:t>Sec. 51.1 - Creation</a:t>
            </a:r>
            <a:r>
              <a:rPr lang="en-US" dirty="0"/>
              <a:t> - By consent of </a:t>
            </a:r>
            <a:r>
              <a:rPr lang="en-US" dirty="0">
                <a:solidFill>
                  <a:srgbClr val="FF0000"/>
                </a:solidFill>
              </a:rPr>
              <a:t>the </a:t>
            </a:r>
            <a:r>
              <a:rPr lang="en-US" strike="sngStrike" dirty="0" smtClean="0">
                <a:solidFill>
                  <a:srgbClr val="FF0000"/>
                </a:solidFill>
              </a:rPr>
              <a:t>Supreme Council</a:t>
            </a:r>
            <a:r>
              <a:rPr lang="en-US" dirty="0" smtClean="0">
                <a:solidFill>
                  <a:srgbClr val="FF0000"/>
                </a:solidFill>
              </a:rPr>
              <a:t> Moose International, Inc. Board of Directors</a:t>
            </a:r>
            <a:r>
              <a:rPr lang="en-US" dirty="0" smtClean="0"/>
              <a:t>, the </a:t>
            </a:r>
            <a:r>
              <a:rPr lang="en-US" dirty="0"/>
              <a:t>lodges of any state, territory or province shall organize and maintain a state, territorial, or provincial association composed of lodges of that state, territory or province.  </a:t>
            </a:r>
            <a:r>
              <a:rPr lang="en-US" strike="sngStrike" dirty="0">
                <a:solidFill>
                  <a:srgbClr val="FF0000"/>
                </a:solidFill>
              </a:rPr>
              <a:t>With consent of the General Governor and Grand Chancellor, an association organized and maintained pursuant to this section may also include chapters.  </a:t>
            </a:r>
            <a:r>
              <a:rPr lang="en-US" dirty="0"/>
              <a:t>When advisable, an association shall be divided into districts or regions. Members of a district or region shall organize or maintain an association composed of lodges </a:t>
            </a:r>
            <a:r>
              <a:rPr lang="en-US" strike="sngStrike" dirty="0">
                <a:solidFill>
                  <a:srgbClr val="FF0000"/>
                </a:solidFill>
              </a:rPr>
              <a:t>(and chapters if so included) </a:t>
            </a:r>
            <a:r>
              <a:rPr lang="en-US" dirty="0"/>
              <a:t>of the district or region.</a:t>
            </a:r>
          </a:p>
          <a:p>
            <a:r>
              <a:rPr lang="en-US" dirty="0"/>
              <a:t>	</a:t>
            </a:r>
            <a:endParaRPr lang="en-US" dirty="0" smtClean="0"/>
          </a:p>
          <a:p>
            <a:endParaRPr lang="en-US"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 y="-95250"/>
            <a:ext cx="2782824" cy="1125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idx="12"/>
          </p:nvPr>
        </p:nvSpPr>
        <p:spPr/>
        <p:txBody>
          <a:bodyPr/>
          <a:lstStyle/>
          <a:p>
            <a:pPr lvl="0">
              <a:spcBef>
                <a:spcPts val="0"/>
              </a:spcBef>
              <a:buNone/>
            </a:pPr>
            <a:fld id="{00000000-1234-1234-1234-123412341234}" type="slidenum">
              <a:rPr lang="en" smtClean="0"/>
              <a:t>45</a:t>
            </a:fld>
            <a:endParaRPr lang="en"/>
          </a:p>
        </p:txBody>
      </p:sp>
    </p:spTree>
    <p:extLst>
      <p:ext uri="{BB962C8B-B14F-4D97-AF65-F5344CB8AC3E}">
        <p14:creationId xmlns:p14="http://schemas.microsoft.com/office/powerpoint/2010/main" val="29949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80" cy="5143500"/>
          </a:xfrm>
          <a:prstGeom prst="rect">
            <a:avLst/>
          </a:prstGeom>
        </p:spPr>
      </p:pic>
      <p:sp>
        <p:nvSpPr>
          <p:cNvPr id="5" name="Rectangle 4"/>
          <p:cNvSpPr/>
          <p:nvPr/>
        </p:nvSpPr>
        <p:spPr>
          <a:xfrm>
            <a:off x="650825" y="1948994"/>
            <a:ext cx="5793702" cy="1631216"/>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5000" b="1" dirty="0" smtClean="0">
                <a:ln w="11430"/>
                <a:solidFill>
                  <a:srgbClr val="8C2C2C"/>
                </a:solidFill>
                <a:effectLst>
                  <a:outerShdw blurRad="50800" dist="39000" dir="5460000" algn="tl">
                    <a:srgbClr val="000000">
                      <a:alpha val="38000"/>
                    </a:srgbClr>
                  </a:outerShdw>
                </a:effectLst>
              </a:rPr>
              <a:t>PROPOSED TIMELINE</a:t>
            </a:r>
            <a:br>
              <a:rPr lang="en-US" sz="5000" b="1" dirty="0" smtClean="0">
                <a:ln w="11430"/>
                <a:solidFill>
                  <a:srgbClr val="8C2C2C"/>
                </a:solidFill>
                <a:effectLst>
                  <a:outerShdw blurRad="50800" dist="39000" dir="5460000" algn="tl">
                    <a:srgbClr val="000000">
                      <a:alpha val="38000"/>
                    </a:srgbClr>
                  </a:outerShdw>
                </a:effectLst>
              </a:rPr>
            </a:br>
            <a:r>
              <a:rPr lang="en-US" sz="5000" b="1" dirty="0" smtClean="0">
                <a:ln w="11430"/>
                <a:solidFill>
                  <a:srgbClr val="8C2C2C"/>
                </a:solidFill>
                <a:effectLst>
                  <a:outerShdw blurRad="50800" dist="39000" dir="5460000" algn="tl">
                    <a:srgbClr val="000000">
                      <a:alpha val="38000"/>
                    </a:srgbClr>
                  </a:outerShdw>
                </a:effectLst>
              </a:rPr>
              <a:t>AND KEY DATES</a:t>
            </a:r>
            <a:endParaRPr lang="en-US" sz="5000" b="1" dirty="0">
              <a:ln w="11430"/>
              <a:solidFill>
                <a:srgbClr val="8C2C2C"/>
              </a:solidFill>
              <a:effectLst>
                <a:outerShdw blurRad="50800" dist="39000" dir="5460000" algn="tl">
                  <a:srgbClr val="000000">
                    <a:alpha val="38000"/>
                  </a:srgbClr>
                </a:outerShdw>
              </a:effectLst>
            </a:endParaRPr>
          </a:p>
        </p:txBody>
      </p:sp>
      <p:sp>
        <p:nvSpPr>
          <p:cNvPr id="2" name="Slide Number Placeholder 1"/>
          <p:cNvSpPr>
            <a:spLocks noGrp="1"/>
          </p:cNvSpPr>
          <p:nvPr>
            <p:ph type="sldNum" sz="quarter" idx="12"/>
          </p:nvPr>
        </p:nvSpPr>
        <p:spPr/>
        <p:txBody>
          <a:bodyPr/>
          <a:lstStyle/>
          <a:p>
            <a:fld id="{5F6AE028-0B67-4BE6-8617-910594138DE0}" type="slidenum">
              <a:rPr lang="en-US" smtClean="0"/>
              <a:t>46</a:t>
            </a:fld>
            <a:endParaRPr lang="en-US" dirty="0"/>
          </a:p>
        </p:txBody>
      </p:sp>
    </p:spTree>
    <p:extLst>
      <p:ext uri="{BB962C8B-B14F-4D97-AF65-F5344CB8AC3E}">
        <p14:creationId xmlns:p14="http://schemas.microsoft.com/office/powerpoint/2010/main" val="32368899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80" cy="5143500"/>
          </a:xfrm>
          <a:prstGeom prst="rect">
            <a:avLst/>
          </a:prstGeom>
        </p:spPr>
      </p:pic>
      <p:sp>
        <p:nvSpPr>
          <p:cNvPr id="12" name="Rectangle 11"/>
          <p:cNvSpPr/>
          <p:nvPr/>
        </p:nvSpPr>
        <p:spPr>
          <a:xfrm>
            <a:off x="533400" y="514350"/>
            <a:ext cx="5105400" cy="564385"/>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nSpc>
                <a:spcPts val="3500"/>
              </a:lnSpc>
            </a:pPr>
            <a:r>
              <a:rPr lang="en-US" sz="40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Pr>
              <a:t>implementation</a:t>
            </a:r>
            <a:endParaRPr lang="en-US" sz="40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endParaRPr>
          </a:p>
        </p:txBody>
      </p:sp>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l="14226" t="15486" r="7213"/>
          <a:stretch/>
        </p:blipFill>
        <p:spPr>
          <a:xfrm rot="-480000">
            <a:off x="912872" y="1263328"/>
            <a:ext cx="1752929" cy="2498063"/>
          </a:xfrm>
          <a:prstGeom prst="rect">
            <a:avLst/>
          </a:prstGeom>
          <a:ln>
            <a:noFill/>
          </a:ln>
          <a:effectLst>
            <a:outerShdw blurRad="292100" dist="139700" dir="2700000" algn="tl" rotWithShape="0">
              <a:srgbClr val="333333">
                <a:alpha val="65000"/>
              </a:srgbClr>
            </a:outerShdw>
          </a:effectLst>
        </p:spPr>
      </p:pic>
      <p:sp>
        <p:nvSpPr>
          <p:cNvPr id="15" name="TextBox 14"/>
          <p:cNvSpPr txBox="1"/>
          <p:nvPr/>
        </p:nvSpPr>
        <p:spPr>
          <a:xfrm>
            <a:off x="3145123" y="1200150"/>
            <a:ext cx="5098438" cy="646331"/>
          </a:xfrm>
          <a:prstGeom prst="rect">
            <a:avLst/>
          </a:prstGeom>
          <a:noFill/>
          <a:effectLst>
            <a:softEdge rad="31750"/>
          </a:effectLst>
        </p:spPr>
        <p:txBody>
          <a:bodyPr wrap="square" rtlCol="0">
            <a:spAutoFit/>
          </a:bodyPr>
          <a:lstStyle/>
          <a:p>
            <a:pPr marL="285750" indent="-285750">
              <a:buClr>
                <a:srgbClr val="B31621"/>
              </a:buClr>
              <a:buSzPct val="125000"/>
              <a:buFont typeface="Arial" panose="020B0604020202020204" pitchFamily="34" charset="0"/>
              <a:buChar char="•"/>
            </a:pPr>
            <a:r>
              <a:rPr lang="en-US" dirty="0" smtClean="0"/>
              <a:t>Conducted a “non-binding” straw poll vote to gauge support for the proposed structure</a:t>
            </a:r>
          </a:p>
        </p:txBody>
      </p:sp>
      <p:sp>
        <p:nvSpPr>
          <p:cNvPr id="16" name="TextBox 15"/>
          <p:cNvSpPr txBox="1"/>
          <p:nvPr/>
        </p:nvSpPr>
        <p:spPr>
          <a:xfrm>
            <a:off x="3145140" y="1849219"/>
            <a:ext cx="5098438" cy="646331"/>
          </a:xfrm>
          <a:prstGeom prst="rect">
            <a:avLst/>
          </a:prstGeom>
          <a:noFill/>
          <a:effectLst>
            <a:softEdge rad="31750"/>
          </a:effectLst>
        </p:spPr>
        <p:txBody>
          <a:bodyPr wrap="square" rtlCol="0">
            <a:spAutoFit/>
          </a:bodyPr>
          <a:lstStyle/>
          <a:p>
            <a:pPr marL="285750" indent="-285750">
              <a:buClr>
                <a:srgbClr val="B31621"/>
              </a:buClr>
              <a:buSzPct val="125000"/>
              <a:buFont typeface="Arial" panose="020B0604020202020204" pitchFamily="34" charset="0"/>
              <a:buChar char="•"/>
            </a:pPr>
            <a:r>
              <a:rPr lang="en-US" dirty="0" smtClean="0"/>
              <a:t>Prepare a plan to discuss and promote at the 2020 Mid-Year Conferences</a:t>
            </a:r>
          </a:p>
        </p:txBody>
      </p:sp>
      <p:sp>
        <p:nvSpPr>
          <p:cNvPr id="17" name="TextBox 16"/>
          <p:cNvSpPr txBox="1"/>
          <p:nvPr/>
        </p:nvSpPr>
        <p:spPr>
          <a:xfrm>
            <a:off x="3131180" y="2458819"/>
            <a:ext cx="5631820" cy="646331"/>
          </a:xfrm>
          <a:prstGeom prst="rect">
            <a:avLst/>
          </a:prstGeom>
          <a:noFill/>
          <a:effectLst>
            <a:softEdge rad="31750"/>
          </a:effectLst>
        </p:spPr>
        <p:txBody>
          <a:bodyPr wrap="square" rtlCol="0">
            <a:spAutoFit/>
          </a:bodyPr>
          <a:lstStyle/>
          <a:p>
            <a:pPr marL="285750" indent="-285750">
              <a:buClr>
                <a:srgbClr val="B31621"/>
              </a:buClr>
              <a:buSzPct val="125000"/>
              <a:buFont typeface="Arial" panose="020B0604020202020204" pitchFamily="34" charset="0"/>
              <a:buChar char="•"/>
            </a:pPr>
            <a:r>
              <a:rPr lang="en-US" dirty="0" smtClean="0"/>
              <a:t>Plan to have a General Law Amendment presentation and vote in May 2020 at the Milwaukee Convention</a:t>
            </a:r>
          </a:p>
        </p:txBody>
      </p:sp>
      <p:sp>
        <p:nvSpPr>
          <p:cNvPr id="18" name="TextBox 17"/>
          <p:cNvSpPr txBox="1"/>
          <p:nvPr/>
        </p:nvSpPr>
        <p:spPr>
          <a:xfrm>
            <a:off x="3124200" y="3068419"/>
            <a:ext cx="5098438" cy="646331"/>
          </a:xfrm>
          <a:prstGeom prst="rect">
            <a:avLst/>
          </a:prstGeom>
          <a:noFill/>
          <a:effectLst>
            <a:softEdge rad="31750"/>
          </a:effectLst>
        </p:spPr>
        <p:txBody>
          <a:bodyPr wrap="square" rtlCol="0">
            <a:spAutoFit/>
          </a:bodyPr>
          <a:lstStyle/>
          <a:p>
            <a:pPr marL="285750" indent="-285750">
              <a:buClr>
                <a:srgbClr val="B31621"/>
              </a:buClr>
              <a:buSzPct val="125000"/>
              <a:buFont typeface="Arial" panose="020B0604020202020204" pitchFamily="34" charset="0"/>
              <a:buChar char="•"/>
            </a:pPr>
            <a:r>
              <a:rPr lang="en-US" dirty="0" smtClean="0"/>
              <a:t>If approved Associations would need to </a:t>
            </a:r>
            <a:br>
              <a:rPr lang="en-US" dirty="0" smtClean="0"/>
            </a:br>
            <a:r>
              <a:rPr lang="en-US" dirty="0" smtClean="0"/>
              <a:t>vote to change their bylaws</a:t>
            </a:r>
          </a:p>
        </p:txBody>
      </p:sp>
      <p:sp>
        <p:nvSpPr>
          <p:cNvPr id="19" name="Rectangle 18"/>
          <p:cNvSpPr/>
          <p:nvPr/>
        </p:nvSpPr>
        <p:spPr>
          <a:xfrm>
            <a:off x="1066800" y="3867150"/>
            <a:ext cx="5436488" cy="1015663"/>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3000" b="1" dirty="0" smtClean="0">
                <a:ln w="11430"/>
                <a:solidFill>
                  <a:srgbClr val="8C2C2C"/>
                </a:solidFill>
                <a:effectLst>
                  <a:outerShdw blurRad="50800" dist="39000" dir="5460000" algn="tl">
                    <a:srgbClr val="000000">
                      <a:alpha val="38000"/>
                    </a:srgbClr>
                  </a:outerShdw>
                </a:effectLst>
              </a:rPr>
              <a:t>Implementation of “One Moose”</a:t>
            </a:r>
            <a:br>
              <a:rPr lang="en-US" sz="3000" b="1" dirty="0" smtClean="0">
                <a:ln w="11430"/>
                <a:solidFill>
                  <a:srgbClr val="8C2C2C"/>
                </a:solidFill>
                <a:effectLst>
                  <a:outerShdw blurRad="50800" dist="39000" dir="5460000" algn="tl">
                    <a:srgbClr val="000000">
                      <a:alpha val="38000"/>
                    </a:srgbClr>
                  </a:outerShdw>
                </a:effectLst>
              </a:rPr>
            </a:br>
            <a:r>
              <a:rPr lang="en-US" sz="3000" b="1" dirty="0" smtClean="0">
                <a:ln w="11430"/>
                <a:solidFill>
                  <a:srgbClr val="8C2C2C"/>
                </a:solidFill>
                <a:effectLst>
                  <a:outerShdw blurRad="50800" dist="39000" dir="5460000" algn="tl">
                    <a:srgbClr val="000000">
                      <a:alpha val="38000"/>
                    </a:srgbClr>
                  </a:outerShdw>
                </a:effectLst>
              </a:rPr>
              <a:t>would take place May 01, 2021</a:t>
            </a:r>
            <a:endParaRPr lang="en-US" sz="3000" b="1" dirty="0">
              <a:ln w="11430"/>
              <a:solidFill>
                <a:srgbClr val="8C2C2C"/>
              </a:solidFill>
              <a:effectLst>
                <a:outerShdw blurRad="50800" dist="39000" dir="5460000" algn="tl">
                  <a:srgbClr val="000000">
                    <a:alpha val="38000"/>
                  </a:srgbClr>
                </a:outerShdw>
              </a:effectLst>
            </a:endParaRPr>
          </a:p>
        </p:txBody>
      </p:sp>
      <p:sp>
        <p:nvSpPr>
          <p:cNvPr id="3" name="Slide Number Placeholder 2"/>
          <p:cNvSpPr>
            <a:spLocks noGrp="1"/>
          </p:cNvSpPr>
          <p:nvPr>
            <p:ph type="sldNum" sz="quarter" idx="12"/>
          </p:nvPr>
        </p:nvSpPr>
        <p:spPr/>
        <p:txBody>
          <a:bodyPr/>
          <a:lstStyle/>
          <a:p>
            <a:fld id="{5F6AE028-0B67-4BE6-8617-910594138DE0}" type="slidenum">
              <a:rPr lang="en-US" smtClean="0"/>
              <a:t>47</a:t>
            </a:fld>
            <a:endParaRPr lang="en-US" dirty="0"/>
          </a:p>
        </p:txBody>
      </p:sp>
    </p:spTree>
    <p:extLst>
      <p:ext uri="{BB962C8B-B14F-4D97-AF65-F5344CB8AC3E}">
        <p14:creationId xmlns:p14="http://schemas.microsoft.com/office/powerpoint/2010/main" val="4128940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
        <p:nvSpPr>
          <p:cNvPr id="2" name="Title 1">
            <a:extLst>
              <a:ext uri="{FF2B5EF4-FFF2-40B4-BE49-F238E27FC236}">
                <a16:creationId xmlns:a16="http://schemas.microsoft.com/office/drawing/2014/main" xmlns="" id="{94972237-4261-416A-8B3D-7B1EE3051272}"/>
              </a:ext>
            </a:extLst>
          </p:cNvPr>
          <p:cNvSpPr>
            <a:spLocks noGrp="1"/>
          </p:cNvSpPr>
          <p:nvPr>
            <p:ph type="title"/>
          </p:nvPr>
        </p:nvSpPr>
        <p:spPr>
          <a:xfrm>
            <a:off x="2755392" y="627412"/>
            <a:ext cx="6071616" cy="994172"/>
          </a:xfrm>
        </p:spPr>
        <p:txBody>
          <a:bodyPr>
            <a:normAutofit fontScale="90000"/>
          </a:bodyPr>
          <a:lstStyle/>
          <a:p>
            <a:pPr algn="l"/>
            <a:r>
              <a:rPr lang="en-US" b="1" dirty="0">
                <a:solidFill>
                  <a:srgbClr val="375EAB"/>
                </a:solidFill>
                <a:latin typeface="+mn-lt"/>
              </a:rPr>
              <a:t>Transitioning from Current LOOM to One Moose Lodge</a:t>
            </a:r>
          </a:p>
        </p:txBody>
      </p:sp>
      <p:sp>
        <p:nvSpPr>
          <p:cNvPr id="3" name="Content Placeholder 2">
            <a:extLst>
              <a:ext uri="{FF2B5EF4-FFF2-40B4-BE49-F238E27FC236}">
                <a16:creationId xmlns:a16="http://schemas.microsoft.com/office/drawing/2014/main" xmlns="" id="{0616842F-ABE2-4A57-A4E8-5C9B0EA64174}"/>
              </a:ext>
            </a:extLst>
          </p:cNvPr>
          <p:cNvSpPr>
            <a:spLocks noGrp="1"/>
          </p:cNvSpPr>
          <p:nvPr>
            <p:ph idx="1"/>
          </p:nvPr>
        </p:nvSpPr>
        <p:spPr>
          <a:xfrm>
            <a:off x="3218688" y="1789043"/>
            <a:ext cx="5357622" cy="2648607"/>
          </a:xfrm>
        </p:spPr>
        <p:txBody>
          <a:bodyPr>
            <a:normAutofit fontScale="62500" lnSpcReduction="20000"/>
          </a:bodyPr>
          <a:lstStyle/>
          <a:p>
            <a:pPr>
              <a:lnSpc>
                <a:spcPct val="100000"/>
              </a:lnSpc>
              <a:spcBef>
                <a:spcPts val="1800"/>
              </a:spcBef>
              <a:buClr>
                <a:srgbClr val="8B0607"/>
              </a:buClr>
              <a:buSzPct val="125000"/>
            </a:pPr>
            <a:r>
              <a:rPr lang="en-US" dirty="0"/>
              <a:t>Moose Lodge Identification</a:t>
            </a:r>
          </a:p>
          <a:p>
            <a:pPr>
              <a:lnSpc>
                <a:spcPct val="100000"/>
              </a:lnSpc>
              <a:spcBef>
                <a:spcPts val="1800"/>
              </a:spcBef>
              <a:buClr>
                <a:srgbClr val="8B0607"/>
              </a:buClr>
              <a:buSzPct val="125000"/>
            </a:pPr>
            <a:r>
              <a:rPr lang="en-US" dirty="0"/>
              <a:t>Implementation of New Leadership Structure</a:t>
            </a:r>
          </a:p>
          <a:p>
            <a:pPr lvl="1">
              <a:lnSpc>
                <a:spcPct val="100000"/>
              </a:lnSpc>
              <a:spcBef>
                <a:spcPts val="1800"/>
              </a:spcBef>
              <a:buClr>
                <a:srgbClr val="8B0607"/>
              </a:buClr>
              <a:buSzPct val="125000"/>
            </a:pPr>
            <a:r>
              <a:rPr lang="en-US" dirty="0"/>
              <a:t>May 1, 2020 – No changes to current structure</a:t>
            </a:r>
          </a:p>
          <a:p>
            <a:pPr lvl="1">
              <a:lnSpc>
                <a:spcPct val="100000"/>
              </a:lnSpc>
              <a:spcBef>
                <a:spcPts val="1800"/>
              </a:spcBef>
              <a:buClr>
                <a:srgbClr val="8B0607"/>
              </a:buClr>
              <a:buSzPct val="125000"/>
            </a:pPr>
            <a:r>
              <a:rPr lang="en-US" dirty="0"/>
              <a:t>May 1, 2021 – Women </a:t>
            </a:r>
            <a:r>
              <a:rPr lang="en-US" dirty="0" smtClean="0"/>
              <a:t>are members </a:t>
            </a:r>
            <a:r>
              <a:rPr lang="en-US" dirty="0"/>
              <a:t>of </a:t>
            </a:r>
            <a:r>
              <a:rPr lang="en-US" dirty="0" smtClean="0"/>
              <a:t>Lodge</a:t>
            </a:r>
            <a:endParaRPr lang="en-US" dirty="0"/>
          </a:p>
          <a:p>
            <a:pPr lvl="1">
              <a:lnSpc>
                <a:spcPct val="100000"/>
              </a:lnSpc>
              <a:spcBef>
                <a:spcPts val="1800"/>
              </a:spcBef>
              <a:buClr>
                <a:srgbClr val="8B0607"/>
              </a:buClr>
              <a:buSzPct val="125000"/>
            </a:pPr>
            <a:r>
              <a:rPr lang="en-US" dirty="0"/>
              <a:t>May 1, 2022 – Women can be elected to </a:t>
            </a:r>
            <a:r>
              <a:rPr lang="en-US" dirty="0" smtClean="0"/>
              <a:t>BOD</a:t>
            </a:r>
            <a:endParaRPr lang="en-US" dirty="0"/>
          </a:p>
        </p:txBody>
      </p:sp>
      <p:sp>
        <p:nvSpPr>
          <p:cNvPr id="4" name="TextBox 3"/>
          <p:cNvSpPr txBox="1"/>
          <p:nvPr/>
        </p:nvSpPr>
        <p:spPr>
          <a:xfrm>
            <a:off x="2514600" y="3943350"/>
            <a:ext cx="6439673" cy="646331"/>
          </a:xfrm>
          <a:prstGeom prst="rect">
            <a:avLst/>
          </a:prstGeom>
          <a:noFill/>
        </p:spPr>
        <p:txBody>
          <a:bodyPr wrap="square" rtlCol="0">
            <a:spAutoFit/>
          </a:bodyPr>
          <a:lstStyle/>
          <a:p>
            <a:pPr algn="ctr"/>
            <a:r>
              <a:rPr lang="en-US" i="1" dirty="0" smtClean="0"/>
              <a:t>Women will not be eligible to run for office until post May 1, 2021</a:t>
            </a:r>
          </a:p>
          <a:p>
            <a:pPr algn="ctr"/>
            <a:r>
              <a:rPr lang="en-US" i="1" dirty="0" smtClean="0"/>
              <a:t>Women will be eligible to fill vacant positions post May 1, 2021</a:t>
            </a:r>
            <a:endParaRPr lang="en-US" i="1" dirty="0"/>
          </a:p>
        </p:txBody>
      </p:sp>
      <p:sp>
        <p:nvSpPr>
          <p:cNvPr id="7" name="Slide Number Placeholder 6"/>
          <p:cNvSpPr>
            <a:spLocks noGrp="1"/>
          </p:cNvSpPr>
          <p:nvPr>
            <p:ph type="sldNum" sz="quarter" idx="12"/>
          </p:nvPr>
        </p:nvSpPr>
        <p:spPr/>
        <p:txBody>
          <a:bodyPr/>
          <a:lstStyle/>
          <a:p>
            <a:fld id="{5F6AE028-0B67-4BE6-8617-910594138DE0}" type="slidenum">
              <a:rPr lang="en-US" smtClean="0"/>
              <a:t>48</a:t>
            </a:fld>
            <a:endParaRPr lang="en-US" dirty="0"/>
          </a:p>
        </p:txBody>
      </p:sp>
    </p:spTree>
    <p:extLst>
      <p:ext uri="{BB962C8B-B14F-4D97-AF65-F5344CB8AC3E}">
        <p14:creationId xmlns:p14="http://schemas.microsoft.com/office/powerpoint/2010/main" val="490209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
        <p:nvSpPr>
          <p:cNvPr id="2" name="Title 1">
            <a:extLst>
              <a:ext uri="{FF2B5EF4-FFF2-40B4-BE49-F238E27FC236}">
                <a16:creationId xmlns:a16="http://schemas.microsoft.com/office/drawing/2014/main" xmlns="" id="{94972237-4261-416A-8B3D-7B1EE3051272}"/>
              </a:ext>
            </a:extLst>
          </p:cNvPr>
          <p:cNvSpPr>
            <a:spLocks noGrp="1"/>
          </p:cNvSpPr>
          <p:nvPr>
            <p:ph type="title"/>
          </p:nvPr>
        </p:nvSpPr>
        <p:spPr>
          <a:xfrm>
            <a:off x="2755392" y="627412"/>
            <a:ext cx="6071616" cy="994172"/>
          </a:xfrm>
        </p:spPr>
        <p:txBody>
          <a:bodyPr>
            <a:normAutofit fontScale="90000"/>
          </a:bodyPr>
          <a:lstStyle/>
          <a:p>
            <a:pPr algn="l"/>
            <a:r>
              <a:rPr lang="en-US" b="1" dirty="0">
                <a:solidFill>
                  <a:srgbClr val="375EAB"/>
                </a:solidFill>
                <a:latin typeface="+mn-lt"/>
              </a:rPr>
              <a:t>Transitioning from </a:t>
            </a:r>
            <a:r>
              <a:rPr lang="en-US" b="1" dirty="0" smtClean="0">
                <a:solidFill>
                  <a:srgbClr val="375EAB"/>
                </a:solidFill>
                <a:latin typeface="+mn-lt"/>
              </a:rPr>
              <a:t>Stand Alone </a:t>
            </a:r>
            <a:r>
              <a:rPr lang="en-US" b="1" dirty="0">
                <a:solidFill>
                  <a:srgbClr val="375EAB"/>
                </a:solidFill>
                <a:latin typeface="+mn-lt"/>
              </a:rPr>
              <a:t>to One Moose Lodge</a:t>
            </a:r>
          </a:p>
        </p:txBody>
      </p:sp>
      <p:sp>
        <p:nvSpPr>
          <p:cNvPr id="3" name="Content Placeholder 2">
            <a:extLst>
              <a:ext uri="{FF2B5EF4-FFF2-40B4-BE49-F238E27FC236}">
                <a16:creationId xmlns:a16="http://schemas.microsoft.com/office/drawing/2014/main" xmlns="" id="{0616842F-ABE2-4A57-A4E8-5C9B0EA64174}"/>
              </a:ext>
            </a:extLst>
          </p:cNvPr>
          <p:cNvSpPr>
            <a:spLocks noGrp="1"/>
          </p:cNvSpPr>
          <p:nvPr>
            <p:ph idx="1"/>
          </p:nvPr>
        </p:nvSpPr>
        <p:spPr>
          <a:xfrm>
            <a:off x="3218688" y="1789043"/>
            <a:ext cx="5357622" cy="2648607"/>
          </a:xfrm>
        </p:spPr>
        <p:txBody>
          <a:bodyPr>
            <a:normAutofit/>
          </a:bodyPr>
          <a:lstStyle/>
          <a:p>
            <a:pPr lvl="1">
              <a:lnSpc>
                <a:spcPct val="100000"/>
              </a:lnSpc>
              <a:spcBef>
                <a:spcPts val="1800"/>
              </a:spcBef>
              <a:buClr>
                <a:srgbClr val="8B0607"/>
              </a:buClr>
              <a:buSzPct val="125000"/>
            </a:pPr>
            <a:r>
              <a:rPr lang="en-US" sz="1800" b="1" dirty="0" smtClean="0"/>
              <a:t>May </a:t>
            </a:r>
            <a:r>
              <a:rPr lang="en-US" sz="1800" b="1" dirty="0"/>
              <a:t>1, 2021 </a:t>
            </a:r>
            <a:r>
              <a:rPr lang="en-US" sz="1800" dirty="0"/>
              <a:t>– </a:t>
            </a:r>
            <a:r>
              <a:rPr lang="en-US" sz="1800" dirty="0" smtClean="0"/>
              <a:t>Lodge is established and Chapter members become members </a:t>
            </a:r>
            <a:r>
              <a:rPr lang="en-US" sz="1800" dirty="0"/>
              <a:t>of </a:t>
            </a:r>
            <a:r>
              <a:rPr lang="en-US" sz="1800" dirty="0" smtClean="0"/>
              <a:t>the new Lodge.  Prospective members (men and women) may make application to join the new Lodge.  </a:t>
            </a:r>
            <a:endParaRPr lang="en-US" sz="1800" dirty="0"/>
          </a:p>
          <a:p>
            <a:pPr lvl="1">
              <a:lnSpc>
                <a:spcPct val="100000"/>
              </a:lnSpc>
              <a:spcBef>
                <a:spcPts val="1800"/>
              </a:spcBef>
              <a:buClr>
                <a:srgbClr val="8B0607"/>
              </a:buClr>
              <a:buSzPct val="125000"/>
            </a:pPr>
            <a:r>
              <a:rPr lang="en-US" sz="1800" b="1" dirty="0"/>
              <a:t>May </a:t>
            </a:r>
            <a:r>
              <a:rPr lang="en-US" sz="1800" b="1" dirty="0" smtClean="0"/>
              <a:t>2021 </a:t>
            </a:r>
            <a:r>
              <a:rPr lang="en-US" sz="1800" dirty="0" smtClean="0"/>
              <a:t>– begin nomination process for BOD</a:t>
            </a:r>
          </a:p>
          <a:p>
            <a:pPr lvl="1">
              <a:lnSpc>
                <a:spcPct val="100000"/>
              </a:lnSpc>
              <a:spcBef>
                <a:spcPts val="1800"/>
              </a:spcBef>
              <a:buClr>
                <a:srgbClr val="8B0607"/>
              </a:buClr>
              <a:buSzPct val="125000"/>
            </a:pPr>
            <a:r>
              <a:rPr lang="en-US" sz="1800" b="1" dirty="0" smtClean="0"/>
              <a:t>June 2021 </a:t>
            </a:r>
            <a:r>
              <a:rPr lang="en-US" sz="1800" dirty="0" smtClean="0"/>
              <a:t>– Election of BOD positions</a:t>
            </a:r>
            <a:endParaRPr lang="en-US" sz="1800" dirty="0"/>
          </a:p>
        </p:txBody>
      </p:sp>
      <p:sp>
        <p:nvSpPr>
          <p:cNvPr id="4" name="Slide Number Placeholder 3"/>
          <p:cNvSpPr>
            <a:spLocks noGrp="1"/>
          </p:cNvSpPr>
          <p:nvPr>
            <p:ph type="sldNum" sz="quarter" idx="12"/>
          </p:nvPr>
        </p:nvSpPr>
        <p:spPr/>
        <p:txBody>
          <a:bodyPr/>
          <a:lstStyle/>
          <a:p>
            <a:fld id="{5F6AE028-0B67-4BE6-8617-910594138DE0}" type="slidenum">
              <a:rPr lang="en-US" smtClean="0"/>
              <a:t>49</a:t>
            </a:fld>
            <a:endParaRPr lang="en-US" dirty="0"/>
          </a:p>
        </p:txBody>
      </p:sp>
    </p:spTree>
    <p:extLst>
      <p:ext uri="{BB962C8B-B14F-4D97-AF65-F5344CB8AC3E}">
        <p14:creationId xmlns:p14="http://schemas.microsoft.com/office/powerpoint/2010/main" val="97769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61" y="11808"/>
            <a:ext cx="9139939" cy="51435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80" cy="5143500"/>
          </a:xfrm>
          <a:prstGeom prst="rect">
            <a:avLst/>
          </a:prstGeom>
        </p:spPr>
      </p:pic>
      <p:sp>
        <p:nvSpPr>
          <p:cNvPr id="2" name="TextBox 1"/>
          <p:cNvSpPr txBox="1"/>
          <p:nvPr/>
        </p:nvSpPr>
        <p:spPr>
          <a:xfrm>
            <a:off x="3962400" y="191220"/>
            <a:ext cx="3243324" cy="738664"/>
          </a:xfrm>
          <a:prstGeom prst="rect">
            <a:avLst/>
          </a:prstGeom>
          <a:noFill/>
        </p:spPr>
        <p:txBody>
          <a:bodyPr wrap="none" rtlCol="0">
            <a:spAutoFit/>
          </a:bodyPr>
          <a:lstStyle/>
          <a:p>
            <a:r>
              <a:rPr lang="en-US" sz="2400" b="1" dirty="0" smtClean="0">
                <a:solidFill>
                  <a:schemeClr val="accent1">
                    <a:lumMod val="75000"/>
                  </a:schemeClr>
                </a:solidFill>
              </a:rPr>
              <a:t>2019 </a:t>
            </a:r>
            <a:r>
              <a:rPr lang="en-US" sz="2400" b="1" dirty="0">
                <a:solidFill>
                  <a:schemeClr val="accent1">
                    <a:lumMod val="75000"/>
                  </a:schemeClr>
                </a:solidFill>
              </a:rPr>
              <a:t>Member </a:t>
            </a:r>
            <a:r>
              <a:rPr lang="en-US" sz="2400" b="1" dirty="0" smtClean="0">
                <a:solidFill>
                  <a:schemeClr val="accent1">
                    <a:lumMod val="75000"/>
                  </a:schemeClr>
                </a:solidFill>
              </a:rPr>
              <a:t>Survey   </a:t>
            </a:r>
            <a:r>
              <a:rPr lang="en-US" dirty="0" smtClean="0"/>
              <a:t/>
            </a:r>
            <a:br>
              <a:rPr lang="en-US" dirty="0" smtClean="0"/>
            </a:br>
            <a:endParaRPr lang="en-US" i="1" dirty="0">
              <a:solidFill>
                <a:srgbClr val="385DAB"/>
              </a:solidFill>
            </a:endParaRPr>
          </a:p>
        </p:txBody>
      </p:sp>
      <p:sp>
        <p:nvSpPr>
          <p:cNvPr id="5" name="TextBox 4"/>
          <p:cNvSpPr txBox="1"/>
          <p:nvPr/>
        </p:nvSpPr>
        <p:spPr>
          <a:xfrm>
            <a:off x="2355570" y="1391466"/>
            <a:ext cx="3054630" cy="3570208"/>
          </a:xfrm>
          <a:prstGeom prst="rect">
            <a:avLst/>
          </a:prstGeom>
          <a:noFill/>
        </p:spPr>
        <p:txBody>
          <a:bodyPr wrap="square" rtlCol="0">
            <a:spAutoFit/>
          </a:bodyPr>
          <a:lstStyle/>
          <a:p>
            <a:pPr marL="285750" lvl="0" indent="-285750">
              <a:spcBef>
                <a:spcPts val="1200"/>
              </a:spcBef>
              <a:buClr>
                <a:srgbClr val="B31621"/>
              </a:buClr>
              <a:buSzPct val="125000"/>
              <a:buFont typeface="Arial" panose="020B0604020202020204" pitchFamily="34" charset="0"/>
              <a:buChar char="•"/>
            </a:pPr>
            <a:r>
              <a:rPr lang="en-US" sz="1600" dirty="0"/>
              <a:t>Membership would decline</a:t>
            </a:r>
          </a:p>
          <a:p>
            <a:pPr marL="285750" lvl="0" indent="-285750">
              <a:spcBef>
                <a:spcPts val="1200"/>
              </a:spcBef>
              <a:buClr>
                <a:srgbClr val="B31621"/>
              </a:buClr>
              <a:buSzPct val="125000"/>
              <a:buFont typeface="Arial" panose="020B0604020202020204" pitchFamily="34" charset="0"/>
              <a:buChar char="•"/>
            </a:pPr>
            <a:r>
              <a:rPr lang="en-US" sz="1600" dirty="0"/>
              <a:t>Don’t try to fix something that isn’t broke</a:t>
            </a:r>
          </a:p>
          <a:p>
            <a:pPr marL="285750" lvl="0" indent="-285750">
              <a:spcBef>
                <a:spcPts val="1200"/>
              </a:spcBef>
              <a:buClr>
                <a:srgbClr val="B31621"/>
              </a:buClr>
              <a:buSzPct val="125000"/>
              <a:buFont typeface="Arial" panose="020B0604020202020204" pitchFamily="34" charset="0"/>
              <a:buChar char="•"/>
            </a:pPr>
            <a:r>
              <a:rPr lang="en-US" sz="1600" dirty="0"/>
              <a:t>Men need safe spaces</a:t>
            </a:r>
          </a:p>
          <a:p>
            <a:pPr marL="285750" lvl="0" indent="-285750">
              <a:spcBef>
                <a:spcPts val="1200"/>
              </a:spcBef>
              <a:buClr>
                <a:srgbClr val="B31621"/>
              </a:buClr>
              <a:buSzPct val="125000"/>
              <a:buFont typeface="Arial" panose="020B0604020202020204" pitchFamily="34" charset="0"/>
              <a:buChar char="•"/>
            </a:pPr>
            <a:r>
              <a:rPr lang="en-US" sz="1600" dirty="0"/>
              <a:t>It will take away everything in terms of Honors;  </a:t>
            </a:r>
            <a:r>
              <a:rPr lang="en-US" sz="1600" dirty="0" smtClean="0"/>
              <a:t/>
            </a:r>
            <a:br>
              <a:rPr lang="en-US" sz="1600" dirty="0" smtClean="0"/>
            </a:br>
            <a:r>
              <a:rPr lang="en-US" sz="1600" dirty="0" smtClean="0"/>
              <a:t>Green </a:t>
            </a:r>
            <a:r>
              <a:rPr lang="en-US" sz="1600" dirty="0"/>
              <a:t>Cap, Pilgrim, etc.</a:t>
            </a:r>
          </a:p>
          <a:p>
            <a:pPr marL="285750" lvl="0" indent="-285750">
              <a:spcBef>
                <a:spcPts val="1200"/>
              </a:spcBef>
              <a:buClr>
                <a:srgbClr val="B31621"/>
              </a:buClr>
              <a:buSzPct val="125000"/>
              <a:buFont typeface="Arial" panose="020B0604020202020204" pitchFamily="34" charset="0"/>
              <a:buChar char="•"/>
            </a:pPr>
            <a:r>
              <a:rPr lang="en-US" sz="1600" dirty="0"/>
              <a:t>I am an Old Timer and it’s Tradition</a:t>
            </a:r>
          </a:p>
          <a:p>
            <a:pPr marL="285750" lvl="0" indent="-285750">
              <a:spcBef>
                <a:spcPts val="1200"/>
              </a:spcBef>
              <a:buClr>
                <a:srgbClr val="B31621"/>
              </a:buClr>
              <a:buSzPct val="125000"/>
              <a:buFont typeface="Arial" panose="020B0604020202020204" pitchFamily="34" charset="0"/>
              <a:buChar char="•"/>
            </a:pPr>
            <a:r>
              <a:rPr lang="en-US" sz="1600" dirty="0"/>
              <a:t>General Laws are not established for this to </a:t>
            </a:r>
            <a:r>
              <a:rPr lang="en-US" sz="1600" dirty="0" smtClean="0"/>
              <a:t>happen</a:t>
            </a:r>
            <a:endParaRPr lang="en-US" sz="1600" dirty="0"/>
          </a:p>
        </p:txBody>
      </p:sp>
      <p:sp>
        <p:nvSpPr>
          <p:cNvPr id="6" name="Rectangle 5"/>
          <p:cNvSpPr/>
          <p:nvPr/>
        </p:nvSpPr>
        <p:spPr>
          <a:xfrm>
            <a:off x="3329093" y="575628"/>
            <a:ext cx="872354" cy="769441"/>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No</a:t>
            </a:r>
            <a:endParaRPr lang="en-US" sz="44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TextBox 6"/>
          <p:cNvSpPr txBox="1"/>
          <p:nvPr/>
        </p:nvSpPr>
        <p:spPr>
          <a:xfrm>
            <a:off x="5410200" y="1327071"/>
            <a:ext cx="3276600" cy="3662541"/>
          </a:xfrm>
          <a:prstGeom prst="rect">
            <a:avLst/>
          </a:prstGeom>
          <a:noFill/>
        </p:spPr>
        <p:txBody>
          <a:bodyPr wrap="square" rtlCol="0">
            <a:spAutoFit/>
          </a:bodyPr>
          <a:lstStyle/>
          <a:p>
            <a:pPr marL="285750" lvl="0" indent="-285750">
              <a:spcBef>
                <a:spcPts val="1200"/>
              </a:spcBef>
              <a:buClr>
                <a:srgbClr val="B31621"/>
              </a:buClr>
              <a:buSzPct val="125000"/>
              <a:buFont typeface="Arial" panose="020B0604020202020204" pitchFamily="34" charset="0"/>
              <a:buChar char="•"/>
            </a:pPr>
            <a:r>
              <a:rPr lang="en-US" sz="1600" dirty="0"/>
              <a:t>Diversity breeds new ideas and better leadership</a:t>
            </a:r>
          </a:p>
          <a:p>
            <a:pPr marL="285750" lvl="0" indent="-285750">
              <a:spcBef>
                <a:spcPts val="1200"/>
              </a:spcBef>
              <a:buClr>
                <a:srgbClr val="B31621"/>
              </a:buClr>
              <a:buSzPct val="125000"/>
              <a:buFont typeface="Arial" panose="020B0604020202020204" pitchFamily="34" charset="0"/>
              <a:buChar char="•"/>
            </a:pPr>
            <a:r>
              <a:rPr lang="en-US" sz="1600" dirty="0"/>
              <a:t>Benefit to the Lodge depends on the individual and not their sex</a:t>
            </a:r>
          </a:p>
          <a:p>
            <a:pPr marL="285750" lvl="0" indent="-285750">
              <a:spcBef>
                <a:spcPts val="1200"/>
              </a:spcBef>
              <a:buClr>
                <a:srgbClr val="B31621"/>
              </a:buClr>
              <a:buSzPct val="125000"/>
              <a:buFont typeface="Arial" panose="020B0604020202020204" pitchFamily="34" charset="0"/>
              <a:buChar char="•"/>
            </a:pPr>
            <a:r>
              <a:rPr lang="en-US" sz="1600" dirty="0"/>
              <a:t>This would work if women had equal responsibility for the Lodge, </a:t>
            </a:r>
            <a:r>
              <a:rPr lang="en-US" sz="1600" dirty="0" smtClean="0"/>
              <a:t/>
            </a:r>
            <a:br>
              <a:rPr lang="en-US" sz="1600" dirty="0" smtClean="0"/>
            </a:br>
            <a:r>
              <a:rPr lang="en-US" sz="1600" dirty="0" smtClean="0"/>
              <a:t>both </a:t>
            </a:r>
            <a:r>
              <a:rPr lang="en-US" sz="1600" dirty="0"/>
              <a:t>fraternal and financially</a:t>
            </a:r>
          </a:p>
          <a:p>
            <a:pPr marL="285750" lvl="0" indent="-285750">
              <a:spcBef>
                <a:spcPts val="1200"/>
              </a:spcBef>
              <a:buClr>
                <a:srgbClr val="B31621"/>
              </a:buClr>
              <a:buSzPct val="125000"/>
              <a:buFont typeface="Arial" panose="020B0604020202020204" pitchFamily="34" charset="0"/>
              <a:buChar char="•"/>
            </a:pPr>
            <a:r>
              <a:rPr lang="en-US" sz="1600" dirty="0"/>
              <a:t>This would appeal to younger generations and help increase membership</a:t>
            </a:r>
          </a:p>
          <a:p>
            <a:pPr marL="285750" lvl="0" indent="-285750">
              <a:spcBef>
                <a:spcPts val="1200"/>
              </a:spcBef>
              <a:buClr>
                <a:srgbClr val="B31621"/>
              </a:buClr>
              <a:buSzPct val="125000"/>
              <a:buFont typeface="Arial" panose="020B0604020202020204" pitchFamily="34" charset="0"/>
              <a:buChar char="•"/>
            </a:pPr>
            <a:r>
              <a:rPr lang="en-US" sz="1600" dirty="0"/>
              <a:t>Keep our eye on the future but never forget how we got </a:t>
            </a:r>
            <a:r>
              <a:rPr lang="en-US" sz="1600" dirty="0" smtClean="0"/>
              <a:t>here</a:t>
            </a:r>
            <a:endParaRPr lang="en-US" sz="1600" dirty="0"/>
          </a:p>
        </p:txBody>
      </p:sp>
      <p:sp>
        <p:nvSpPr>
          <p:cNvPr id="8" name="Rectangle 7"/>
          <p:cNvSpPr/>
          <p:nvPr/>
        </p:nvSpPr>
        <p:spPr>
          <a:xfrm>
            <a:off x="6578019" y="590550"/>
            <a:ext cx="940962" cy="769441"/>
          </a:xfrm>
          <a:prstGeom prst="rect">
            <a:avLst/>
          </a:prstGeom>
          <a:noFill/>
        </p:spPr>
        <p:txBody>
          <a:bodyPr wrap="none" lIns="91440" tIns="45720" rIns="91440" bIns="45720">
            <a:spAutoFit/>
          </a:bodyPr>
          <a:lstStyle/>
          <a:p>
            <a:pPr algn="ctr"/>
            <a:r>
              <a:rPr lang="en-US" sz="4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rPr>
              <a:t>Yes</a:t>
            </a:r>
            <a:endParaRPr lang="en-US" sz="4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outerShdw blurRad="38100" dist="38100" dir="2700000" algn="tl">
                  <a:srgbClr val="000000">
                    <a:alpha val="43137"/>
                  </a:srgbClr>
                </a:outerShdw>
              </a:effectLst>
            </a:endParaRPr>
          </a:p>
        </p:txBody>
      </p:sp>
      <p:sp>
        <p:nvSpPr>
          <p:cNvPr id="9" name="Slide Number Placeholder 8"/>
          <p:cNvSpPr>
            <a:spLocks noGrp="1"/>
          </p:cNvSpPr>
          <p:nvPr>
            <p:ph type="sldNum" sz="quarter" idx="12"/>
          </p:nvPr>
        </p:nvSpPr>
        <p:spPr/>
        <p:txBody>
          <a:bodyPr/>
          <a:lstStyle/>
          <a:p>
            <a:fld id="{5F6AE028-0B67-4BE6-8617-910594138DE0}" type="slidenum">
              <a:rPr lang="en-US" smtClean="0"/>
              <a:t>5</a:t>
            </a:fld>
            <a:endParaRPr lang="en-US" dirty="0"/>
          </a:p>
        </p:txBody>
      </p:sp>
    </p:spTree>
    <p:extLst>
      <p:ext uri="{BB962C8B-B14F-4D97-AF65-F5344CB8AC3E}">
        <p14:creationId xmlns:p14="http://schemas.microsoft.com/office/powerpoint/2010/main" val="2914802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59"/>
        <p:cNvGrpSpPr/>
        <p:nvPr/>
      </p:nvGrpSpPr>
      <p:grpSpPr>
        <a:xfrm>
          <a:off x="0" y="0"/>
          <a:ext cx="0" cy="0"/>
          <a:chOff x="0" y="0"/>
          <a:chExt cx="0" cy="0"/>
        </a:xfrm>
      </p:grpSpPr>
      <p:sp>
        <p:nvSpPr>
          <p:cNvPr id="360" name="Shape 360"/>
          <p:cNvSpPr txBox="1">
            <a:spLocks noGrp="1"/>
          </p:cNvSpPr>
          <p:nvPr>
            <p:ph type="title"/>
          </p:nvPr>
        </p:nvSpPr>
        <p:spPr>
          <a:xfrm>
            <a:off x="234450" y="1657350"/>
            <a:ext cx="2046300" cy="2899150"/>
          </a:xfrm>
          <a:prstGeom prst="rect">
            <a:avLst/>
          </a:prstGeom>
        </p:spPr>
        <p:txBody>
          <a:bodyPr lIns="91425" tIns="91425" rIns="91425" bIns="91425" anchor="t" anchorCtr="0">
            <a:noAutofit/>
          </a:bodyPr>
          <a:lstStyle/>
          <a:p>
            <a:pPr lvl="0" algn="l" rtl="0">
              <a:spcBef>
                <a:spcPts val="0"/>
              </a:spcBef>
              <a:buNone/>
            </a:pPr>
            <a:r>
              <a:rPr lang="en" sz="2400" dirty="0" smtClean="0">
                <a:solidFill>
                  <a:schemeClr val="bg1"/>
                </a:solidFill>
              </a:rPr>
              <a:t>The 2020 General Laws Amendments</a:t>
            </a:r>
            <a:br>
              <a:rPr lang="en" sz="2400" dirty="0" smtClean="0">
                <a:solidFill>
                  <a:schemeClr val="bg1"/>
                </a:solidFill>
              </a:rPr>
            </a:br>
            <a:r>
              <a:rPr lang="en" sz="2400" dirty="0" smtClean="0">
                <a:solidFill>
                  <a:schemeClr val="bg1"/>
                </a:solidFill>
              </a:rPr>
              <a:t>Distribution</a:t>
            </a:r>
            <a:endParaRPr lang="en" sz="2400" dirty="0">
              <a:solidFill>
                <a:schemeClr val="bg1"/>
              </a:solidFill>
            </a:endParaRPr>
          </a:p>
        </p:txBody>
      </p:sp>
      <p:sp>
        <p:nvSpPr>
          <p:cNvPr id="361" name="Shape 361"/>
          <p:cNvSpPr/>
          <p:nvPr/>
        </p:nvSpPr>
        <p:spPr>
          <a:xfrm>
            <a:off x="3962400" y="1657350"/>
            <a:ext cx="2209800" cy="1981200"/>
          </a:xfrm>
          <a:prstGeom prst="chevron">
            <a:avLst>
              <a:gd name="adj" fmla="val 29853"/>
            </a:avLst>
          </a:prstGeom>
          <a:solidFill>
            <a:srgbClr val="F67031"/>
          </a:solidFill>
          <a:ln>
            <a:noFill/>
          </a:ln>
        </p:spPr>
        <p:txBody>
          <a:bodyPr lIns="91425" tIns="91425" rIns="91425" bIns="91425" anchor="ctr" anchorCtr="0">
            <a:noAutofit/>
          </a:bodyPr>
          <a:lstStyle/>
          <a:p>
            <a:pPr lvl="0" algn="ctr">
              <a:spcBef>
                <a:spcPts val="0"/>
              </a:spcBef>
              <a:buNone/>
            </a:pPr>
            <a:r>
              <a:rPr lang="en" sz="1600" dirty="0" smtClean="0">
                <a:solidFill>
                  <a:schemeClr val="tx1"/>
                </a:solidFill>
                <a:effectLst>
                  <a:outerShdw blurRad="38100" dist="38100" dir="2700000" algn="tl">
                    <a:srgbClr val="000000">
                      <a:alpha val="43137"/>
                    </a:srgbClr>
                  </a:outerShdw>
                </a:effectLst>
                <a:latin typeface="Nunito Sans"/>
                <a:ea typeface="Nunito Sans"/>
                <a:cs typeface="Nunito Sans"/>
                <a:sym typeface="Nunito Sans"/>
              </a:rPr>
              <a:t>The Supreme Council</a:t>
            </a:r>
            <a:endParaRPr lang="en" sz="1600" dirty="0">
              <a:solidFill>
                <a:schemeClr val="tx1"/>
              </a:solidFill>
              <a:effectLst>
                <a:outerShdw blurRad="38100" dist="38100" dir="2700000" algn="tl">
                  <a:srgbClr val="000000">
                    <a:alpha val="43137"/>
                  </a:srgbClr>
                </a:outerShdw>
              </a:effectLst>
              <a:latin typeface="Nunito Sans"/>
              <a:ea typeface="Nunito Sans"/>
              <a:cs typeface="Nunito Sans"/>
              <a:sym typeface="Nunito Sans"/>
            </a:endParaRPr>
          </a:p>
        </p:txBody>
      </p:sp>
      <p:sp>
        <p:nvSpPr>
          <p:cNvPr id="363" name="Shape 363"/>
          <p:cNvSpPr/>
          <p:nvPr/>
        </p:nvSpPr>
        <p:spPr>
          <a:xfrm>
            <a:off x="5218840" y="1428750"/>
            <a:ext cx="2858360" cy="2462393"/>
          </a:xfrm>
          <a:prstGeom prst="chevron">
            <a:avLst>
              <a:gd name="adj" fmla="val 29853"/>
            </a:avLst>
          </a:prstGeom>
          <a:solidFill>
            <a:srgbClr val="ED0036">
              <a:alpha val="71540"/>
            </a:srgbClr>
          </a:solidFill>
          <a:ln>
            <a:noFill/>
          </a:ln>
        </p:spPr>
        <p:txBody>
          <a:bodyPr lIns="91425" tIns="91425" rIns="91425" bIns="91425" anchor="ctr" anchorCtr="0">
            <a:noAutofit/>
          </a:bodyPr>
          <a:lstStyle/>
          <a:p>
            <a:pPr lvl="0" algn="ctr">
              <a:spcBef>
                <a:spcPts val="0"/>
              </a:spcBef>
              <a:buNone/>
            </a:pPr>
            <a:r>
              <a:rPr lang="en" sz="1600" b="1" dirty="0" smtClean="0">
                <a:solidFill>
                  <a:schemeClr val="bg1">
                    <a:lumMod val="75000"/>
                  </a:schemeClr>
                </a:solidFill>
                <a:effectLst>
                  <a:outerShdw blurRad="38100" dist="38100" dir="2700000" algn="tl">
                    <a:srgbClr val="000000">
                      <a:alpha val="43137"/>
                    </a:srgbClr>
                  </a:outerShdw>
                </a:effectLst>
                <a:latin typeface="Nunito Sans"/>
                <a:ea typeface="Nunito Sans"/>
                <a:cs typeface="Nunito Sans"/>
                <a:sym typeface="Nunito Sans"/>
              </a:rPr>
              <a:t>Judiciary Committee</a:t>
            </a:r>
            <a:endParaRPr lang="en" sz="1600" b="1" dirty="0">
              <a:solidFill>
                <a:schemeClr val="bg1">
                  <a:lumMod val="75000"/>
                </a:schemeClr>
              </a:solidFill>
              <a:effectLst>
                <a:outerShdw blurRad="38100" dist="38100" dir="2700000" algn="tl">
                  <a:srgbClr val="000000">
                    <a:alpha val="43137"/>
                  </a:srgbClr>
                </a:outerShdw>
              </a:effectLst>
              <a:latin typeface="Nunito Sans"/>
              <a:ea typeface="Nunito Sans"/>
              <a:cs typeface="Nunito Sans"/>
              <a:sym typeface="Nunito Sans"/>
            </a:endParaRPr>
          </a:p>
        </p:txBody>
      </p:sp>
      <p:sp>
        <p:nvSpPr>
          <p:cNvPr id="364" name="Shape 364"/>
          <p:cNvSpPr/>
          <p:nvPr/>
        </p:nvSpPr>
        <p:spPr>
          <a:xfrm>
            <a:off x="2590800" y="1924626"/>
            <a:ext cx="2101073" cy="1409124"/>
          </a:xfrm>
          <a:prstGeom prst="chevron">
            <a:avLst>
              <a:gd name="adj" fmla="val 29853"/>
            </a:avLst>
          </a:prstGeom>
          <a:solidFill>
            <a:srgbClr val="FFA400">
              <a:alpha val="71540"/>
            </a:srgbClr>
          </a:solidFill>
          <a:ln>
            <a:noFill/>
          </a:ln>
        </p:spPr>
        <p:txBody>
          <a:bodyPr lIns="91425" tIns="91425" rIns="91425" bIns="91425" anchor="ctr" anchorCtr="0">
            <a:noAutofit/>
          </a:bodyPr>
          <a:lstStyle/>
          <a:p>
            <a:pPr lvl="0" algn="ctr" rtl="0">
              <a:spcBef>
                <a:spcPts val="0"/>
              </a:spcBef>
              <a:buNone/>
            </a:pPr>
            <a:r>
              <a:rPr lang="en" sz="1600" dirty="0" smtClean="0">
                <a:solidFill>
                  <a:schemeClr val="tx1"/>
                </a:solidFill>
                <a:effectLst>
                  <a:outerShdw blurRad="38100" dist="38100" dir="2700000" algn="tl">
                    <a:srgbClr val="000000">
                      <a:alpha val="43137"/>
                    </a:srgbClr>
                  </a:outerShdw>
                </a:effectLst>
                <a:latin typeface="Nunito Sans"/>
                <a:ea typeface="Nunito Sans"/>
                <a:cs typeface="Nunito Sans"/>
                <a:sym typeface="Nunito Sans"/>
              </a:rPr>
              <a:t>General Governor’s Office</a:t>
            </a:r>
            <a:endParaRPr lang="en" sz="1600" dirty="0">
              <a:solidFill>
                <a:schemeClr val="tx1"/>
              </a:solidFill>
              <a:effectLst>
                <a:outerShdw blurRad="38100" dist="38100" dir="2700000" algn="tl">
                  <a:srgbClr val="000000">
                    <a:alpha val="43137"/>
                  </a:srgbClr>
                </a:outerShdw>
              </a:effectLst>
              <a:latin typeface="Nunito Sans"/>
              <a:ea typeface="Nunito Sans"/>
              <a:cs typeface="Nunito Sans"/>
              <a:sym typeface="Nunito Sans"/>
            </a:endParaRPr>
          </a:p>
        </p:txBody>
      </p:sp>
      <p:sp>
        <p:nvSpPr>
          <p:cNvPr id="8" name="Shape 364"/>
          <p:cNvSpPr/>
          <p:nvPr/>
        </p:nvSpPr>
        <p:spPr>
          <a:xfrm>
            <a:off x="6629400" y="1047750"/>
            <a:ext cx="2496850" cy="3200400"/>
          </a:xfrm>
          <a:prstGeom prst="chevron">
            <a:avLst>
              <a:gd name="adj" fmla="val 29853"/>
            </a:avLst>
          </a:prstGeom>
          <a:solidFill>
            <a:srgbClr val="C00000">
              <a:alpha val="71540"/>
            </a:srgbClr>
          </a:solidFill>
          <a:ln>
            <a:noFill/>
          </a:ln>
        </p:spPr>
        <p:txBody>
          <a:bodyPr lIns="91425" tIns="91425" rIns="91425" bIns="91425" anchor="ctr" anchorCtr="0">
            <a:noAutofit/>
          </a:bodyPr>
          <a:lstStyle/>
          <a:p>
            <a:pPr lvl="0" algn="ctr" rtl="0">
              <a:spcBef>
                <a:spcPts val="0"/>
              </a:spcBef>
              <a:buNone/>
            </a:pPr>
            <a:r>
              <a:rPr lang="en" sz="1600" b="1" dirty="0" smtClean="0">
                <a:solidFill>
                  <a:schemeClr val="bg1">
                    <a:lumMod val="75000"/>
                  </a:schemeClr>
                </a:solidFill>
                <a:effectLst>
                  <a:outerShdw blurRad="38100" dist="38100" dir="2700000" algn="tl">
                    <a:srgbClr val="000000">
                      <a:alpha val="43137"/>
                    </a:srgbClr>
                  </a:outerShdw>
                </a:effectLst>
                <a:latin typeface="Nunito Sans"/>
                <a:ea typeface="Nunito Sans"/>
                <a:cs typeface="Nunito Sans"/>
                <a:sym typeface="Nunito Sans"/>
              </a:rPr>
              <a:t>Lodges</a:t>
            </a:r>
            <a:endParaRPr lang="en" sz="1600" b="1" dirty="0">
              <a:solidFill>
                <a:schemeClr val="bg1">
                  <a:lumMod val="75000"/>
                </a:schemeClr>
              </a:solidFill>
              <a:effectLst>
                <a:outerShdw blurRad="38100" dist="38100" dir="2700000" algn="tl">
                  <a:srgbClr val="000000">
                    <a:alpha val="43137"/>
                  </a:srgbClr>
                </a:outerShdw>
              </a:effectLst>
              <a:latin typeface="Nunito Sans"/>
              <a:ea typeface="Nunito Sans"/>
              <a:cs typeface="Nunito Sans"/>
              <a:sym typeface="Nunito Sans"/>
            </a:endParaRPr>
          </a:p>
        </p:txBody>
      </p:sp>
      <p:sp>
        <p:nvSpPr>
          <p:cNvPr id="2" name="Rectangle 1"/>
          <p:cNvSpPr/>
          <p:nvPr/>
        </p:nvSpPr>
        <p:spPr>
          <a:xfrm>
            <a:off x="2895600" y="4568429"/>
            <a:ext cx="1371600" cy="246221"/>
          </a:xfrm>
          <a:prstGeom prst="rect">
            <a:avLst/>
          </a:prstGeom>
        </p:spPr>
        <p:txBody>
          <a:bodyPr wrap="square">
            <a:spAutoFit/>
          </a:bodyPr>
          <a:lstStyle/>
          <a:p>
            <a:r>
              <a:rPr lang="en-US" sz="1000" dirty="0" smtClean="0">
                <a:latin typeface="Nunito Sans" panose="020B0604020202020204" charset="0"/>
              </a:rPr>
              <a:t>February 21, 2020</a:t>
            </a:r>
            <a:endParaRPr lang="en-US" sz="1000" dirty="0">
              <a:latin typeface="Nunito Sans" panose="020B0604020202020204" charset="0"/>
            </a:endParaRPr>
          </a:p>
        </p:txBody>
      </p:sp>
      <p:sp>
        <p:nvSpPr>
          <p:cNvPr id="3" name="Rectangle 2"/>
          <p:cNvSpPr/>
          <p:nvPr/>
        </p:nvSpPr>
        <p:spPr>
          <a:xfrm>
            <a:off x="3200400" y="361950"/>
            <a:ext cx="5638800" cy="369332"/>
          </a:xfrm>
          <a:prstGeom prst="rect">
            <a:avLst/>
          </a:prstGeom>
          <a:solidFill>
            <a:srgbClr val="F67031"/>
          </a:solidFill>
        </p:spPr>
        <p:txBody>
          <a:bodyPr wrap="square">
            <a:spAutoFit/>
          </a:bodyPr>
          <a:lstStyle/>
          <a:p>
            <a:r>
              <a:rPr lang="en-US" dirty="0" smtClean="0">
                <a:solidFill>
                  <a:schemeClr val="bg1"/>
                </a:solidFill>
              </a:rPr>
              <a:t>Convention: Thursday</a:t>
            </a:r>
            <a:r>
              <a:rPr lang="en-US" dirty="0">
                <a:solidFill>
                  <a:schemeClr val="bg1"/>
                </a:solidFill>
              </a:rPr>
              <a:t>, </a:t>
            </a:r>
            <a:r>
              <a:rPr lang="en-US" dirty="0" smtClean="0">
                <a:solidFill>
                  <a:schemeClr val="bg1"/>
                </a:solidFill>
              </a:rPr>
              <a:t>May 21st– Tuesday</a:t>
            </a:r>
            <a:r>
              <a:rPr lang="en-US" dirty="0">
                <a:solidFill>
                  <a:schemeClr val="bg1"/>
                </a:solidFill>
              </a:rPr>
              <a:t>, </a:t>
            </a:r>
            <a:r>
              <a:rPr lang="en-US" dirty="0" smtClean="0">
                <a:solidFill>
                  <a:schemeClr val="bg1"/>
                </a:solidFill>
              </a:rPr>
              <a:t>May 26th, 2020</a:t>
            </a:r>
            <a:endParaRPr lang="en-US" dirty="0">
              <a:solidFill>
                <a:schemeClr val="bg1"/>
              </a:solidFill>
            </a:endParaRPr>
          </a:p>
        </p:txBody>
      </p:sp>
      <p:sp>
        <p:nvSpPr>
          <p:cNvPr id="11" name="Rectangle 10"/>
          <p:cNvSpPr/>
          <p:nvPr/>
        </p:nvSpPr>
        <p:spPr>
          <a:xfrm>
            <a:off x="5772580" y="4552950"/>
            <a:ext cx="1085420" cy="246221"/>
          </a:xfrm>
          <a:prstGeom prst="rect">
            <a:avLst/>
          </a:prstGeom>
        </p:spPr>
        <p:txBody>
          <a:bodyPr wrap="square">
            <a:spAutoFit/>
          </a:bodyPr>
          <a:lstStyle/>
          <a:p>
            <a:r>
              <a:rPr lang="en-US" sz="1000" dirty="0" smtClean="0">
                <a:latin typeface="Nunito Sans" panose="020B0604020202020204" charset="0"/>
              </a:rPr>
              <a:t>March 21, 2020</a:t>
            </a:r>
            <a:endParaRPr lang="en-US" sz="1000" dirty="0">
              <a:latin typeface="Nunito Sans" panose="020B0604020202020204" charset="0"/>
            </a:endParaRPr>
          </a:p>
        </p:txBody>
      </p:sp>
      <p:sp>
        <p:nvSpPr>
          <p:cNvPr id="12" name="Rectangle 11"/>
          <p:cNvSpPr/>
          <p:nvPr/>
        </p:nvSpPr>
        <p:spPr>
          <a:xfrm>
            <a:off x="7162800" y="4552950"/>
            <a:ext cx="1085420" cy="246221"/>
          </a:xfrm>
          <a:prstGeom prst="rect">
            <a:avLst/>
          </a:prstGeom>
        </p:spPr>
        <p:txBody>
          <a:bodyPr wrap="square">
            <a:spAutoFit/>
          </a:bodyPr>
          <a:lstStyle/>
          <a:p>
            <a:r>
              <a:rPr lang="en-US" sz="1000" dirty="0" smtClean="0">
                <a:latin typeface="Nunito Sans" panose="020B0604020202020204" charset="0"/>
              </a:rPr>
              <a:t>April 21, 2020</a:t>
            </a:r>
            <a:endParaRPr lang="en-US" sz="1000" dirty="0">
              <a:latin typeface="Nunito Sans" panose="020B0604020202020204" charset="0"/>
            </a:endParaRPr>
          </a:p>
        </p:txBody>
      </p:sp>
      <p:sp>
        <p:nvSpPr>
          <p:cNvPr id="13" name="TextBox 12"/>
          <p:cNvSpPr txBox="1"/>
          <p:nvPr/>
        </p:nvSpPr>
        <p:spPr>
          <a:xfrm>
            <a:off x="6629400" y="4857750"/>
            <a:ext cx="2209800" cy="215444"/>
          </a:xfrm>
          <a:prstGeom prst="rect">
            <a:avLst/>
          </a:prstGeom>
          <a:noFill/>
        </p:spPr>
        <p:txBody>
          <a:bodyPr wrap="square" rtlCol="0">
            <a:spAutoFit/>
          </a:bodyPr>
          <a:lstStyle/>
          <a:p>
            <a:r>
              <a:rPr lang="en-US" sz="800" dirty="0" smtClean="0">
                <a:solidFill>
                  <a:schemeClr val="tx1"/>
                </a:solidFill>
              </a:rPr>
              <a:t>Cite: General Laws, Constitution, Article XII</a:t>
            </a:r>
            <a:endParaRPr lang="en-US" sz="800" dirty="0">
              <a:solidFill>
                <a:schemeClr val="tx1"/>
              </a:solidFill>
            </a:endParaRPr>
          </a:p>
        </p:txBody>
      </p:sp>
      <p:pic>
        <p:nvPicPr>
          <p:cNvPr id="1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6901"/>
          <a:stretch/>
        </p:blipFill>
        <p:spPr bwMode="auto">
          <a:xfrm>
            <a:off x="-12192" y="-95250"/>
            <a:ext cx="2590800" cy="1125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3"/>
          <p:cNvSpPr>
            <a:spLocks noGrp="1"/>
          </p:cNvSpPr>
          <p:nvPr>
            <p:ph type="sldNum" sz="quarter" idx="12"/>
          </p:nvPr>
        </p:nvSpPr>
        <p:spPr/>
        <p:txBody>
          <a:bodyPr/>
          <a:lstStyle/>
          <a:p>
            <a:fld id="{5F6AE028-0B67-4BE6-8617-910594138DE0}" type="slidenum">
              <a:rPr lang="en-US" smtClean="0"/>
              <a:t>50</a:t>
            </a:fld>
            <a:endParaRPr lang="en-US" dirty="0"/>
          </a:p>
        </p:txBody>
      </p:sp>
    </p:spTree>
    <p:extLst>
      <p:ext uri="{BB962C8B-B14F-4D97-AF65-F5344CB8AC3E}">
        <p14:creationId xmlns:p14="http://schemas.microsoft.com/office/powerpoint/2010/main" val="3224355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29"/>
        <p:cNvGrpSpPr/>
        <p:nvPr/>
      </p:nvGrpSpPr>
      <p:grpSpPr>
        <a:xfrm>
          <a:off x="0" y="0"/>
          <a:ext cx="0" cy="0"/>
          <a:chOff x="0" y="0"/>
          <a:chExt cx="0" cy="0"/>
        </a:xfrm>
      </p:grpSpPr>
      <p:sp>
        <p:nvSpPr>
          <p:cNvPr id="330" name="Shape 330"/>
          <p:cNvSpPr txBox="1">
            <a:spLocks noGrp="1"/>
          </p:cNvSpPr>
          <p:nvPr>
            <p:ph type="ctrTitle" idx="4294967295"/>
          </p:nvPr>
        </p:nvSpPr>
        <p:spPr>
          <a:xfrm>
            <a:off x="685800" y="1581150"/>
            <a:ext cx="7772400" cy="1159800"/>
          </a:xfrm>
          <a:prstGeom prst="rect">
            <a:avLst/>
          </a:prstGeom>
        </p:spPr>
        <p:txBody>
          <a:bodyPr lIns="91425" tIns="91425" rIns="91425" bIns="91425" anchor="t" anchorCtr="0">
            <a:no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lvl="0" algn="ctr" rtl="0">
              <a:spcBef>
                <a:spcPts val="0"/>
              </a:spcBef>
              <a:buNone/>
            </a:pPr>
            <a:r>
              <a:rPr lang="en" sz="5400" b="1" dirty="0" smtClean="0">
                <a:ln>
                  <a:solidFill>
                    <a:srgbClr val="609AC4"/>
                  </a:solidFill>
                  <a:prstDash val="solid"/>
                </a:ln>
                <a:solidFill>
                  <a:schemeClr val="accent5">
                    <a:lumMod val="60000"/>
                    <a:lumOff val="40000"/>
                  </a:schemeClr>
                </a:solidFill>
                <a:effectLst>
                  <a:outerShdw blurRad="88000" dist="50800" dir="5040000" algn="tl">
                    <a:schemeClr val="accent4">
                      <a:tint val="80000"/>
                      <a:satMod val="250000"/>
                      <a:alpha val="45000"/>
                    </a:schemeClr>
                  </a:outerShdw>
                </a:effectLst>
              </a:rPr>
              <a:t>Electronic Voting</a:t>
            </a:r>
            <a:endParaRPr lang="en" sz="5400" b="1" dirty="0">
              <a:ln>
                <a:solidFill>
                  <a:srgbClr val="609AC4"/>
                </a:solidFill>
                <a:prstDash val="solid"/>
              </a:ln>
              <a:solidFill>
                <a:schemeClr val="accent5">
                  <a:lumMod val="60000"/>
                  <a:lumOff val="40000"/>
                </a:schemeClr>
              </a:solidFill>
              <a:effectLst>
                <a:outerShdw blurRad="88000" dist="50800" dir="5040000" algn="tl">
                  <a:schemeClr val="accent4">
                    <a:tint val="80000"/>
                    <a:satMod val="250000"/>
                    <a:alpha val="45000"/>
                  </a:schemeClr>
                </a:outerShdw>
              </a:effectLst>
            </a:endParaRPr>
          </a:p>
        </p:txBody>
      </p:sp>
      <p:sp>
        <p:nvSpPr>
          <p:cNvPr id="331" name="Shape 331"/>
          <p:cNvSpPr txBox="1">
            <a:spLocks noGrp="1"/>
          </p:cNvSpPr>
          <p:nvPr>
            <p:ph type="subTitle" idx="4294967295"/>
          </p:nvPr>
        </p:nvSpPr>
        <p:spPr>
          <a:xfrm>
            <a:off x="685800" y="2698377"/>
            <a:ext cx="7772400" cy="784800"/>
          </a:xfrm>
          <a:prstGeom prst="rect">
            <a:avLst/>
          </a:prstGeom>
        </p:spPr>
        <p:txBody>
          <a:bodyPr lIns="91425" tIns="91425" rIns="91425" bIns="91425" anchor="t" anchorCtr="0">
            <a:noAutofit/>
          </a:bodyPr>
          <a:lstStyle/>
          <a:p>
            <a:pPr lvl="0" algn="ctr" rtl="0">
              <a:spcBef>
                <a:spcPts val="0"/>
              </a:spcBef>
              <a:buNone/>
            </a:pPr>
            <a:r>
              <a:rPr lang="en" sz="1800" dirty="0" smtClean="0">
                <a:solidFill>
                  <a:srgbClr val="FFFFFF"/>
                </a:solidFill>
              </a:rPr>
              <a:t>At Milwaukee International Convention 2020!</a:t>
            </a:r>
            <a:endParaRPr lang="en" sz="1800" dirty="0">
              <a:solidFill>
                <a:srgbClr val="FFFFFF"/>
              </a:solidFill>
            </a:endParaRPr>
          </a:p>
        </p:txBody>
      </p:sp>
      <p:sp>
        <p:nvSpPr>
          <p:cNvPr id="5" name="Shape 444"/>
          <p:cNvSpPr/>
          <p:nvPr/>
        </p:nvSpPr>
        <p:spPr>
          <a:xfrm>
            <a:off x="2743200" y="3724275"/>
            <a:ext cx="402130" cy="830113"/>
          </a:xfrm>
          <a:custGeom>
            <a:avLst/>
            <a:gdLst/>
            <a:ahLst/>
            <a:cxnLst/>
            <a:rect l="0" t="0" r="0" b="0"/>
            <a:pathLst>
              <a:path w="25999" h="54713" extrusionOk="0">
                <a:moveTo>
                  <a:pt x="12966" y="2173"/>
                </a:moveTo>
                <a:lnTo>
                  <a:pt x="13169" y="2240"/>
                </a:lnTo>
                <a:lnTo>
                  <a:pt x="13373" y="2308"/>
                </a:lnTo>
                <a:lnTo>
                  <a:pt x="13441" y="2512"/>
                </a:lnTo>
                <a:lnTo>
                  <a:pt x="13509" y="2716"/>
                </a:lnTo>
                <a:lnTo>
                  <a:pt x="13441" y="2919"/>
                </a:lnTo>
                <a:lnTo>
                  <a:pt x="13373" y="3123"/>
                </a:lnTo>
                <a:lnTo>
                  <a:pt x="13169" y="3191"/>
                </a:lnTo>
                <a:lnTo>
                  <a:pt x="12966" y="3259"/>
                </a:lnTo>
                <a:lnTo>
                  <a:pt x="12762" y="3191"/>
                </a:lnTo>
                <a:lnTo>
                  <a:pt x="12626" y="3123"/>
                </a:lnTo>
                <a:lnTo>
                  <a:pt x="12491" y="2919"/>
                </a:lnTo>
                <a:lnTo>
                  <a:pt x="12423" y="2716"/>
                </a:lnTo>
                <a:lnTo>
                  <a:pt x="12491" y="2512"/>
                </a:lnTo>
                <a:lnTo>
                  <a:pt x="12626" y="2308"/>
                </a:lnTo>
                <a:lnTo>
                  <a:pt x="12762" y="2240"/>
                </a:lnTo>
                <a:lnTo>
                  <a:pt x="12966" y="2173"/>
                </a:lnTo>
                <a:close/>
                <a:moveTo>
                  <a:pt x="14934" y="4480"/>
                </a:moveTo>
                <a:lnTo>
                  <a:pt x="15002" y="4548"/>
                </a:lnTo>
                <a:lnTo>
                  <a:pt x="15070" y="4684"/>
                </a:lnTo>
                <a:lnTo>
                  <a:pt x="15138" y="4752"/>
                </a:lnTo>
                <a:lnTo>
                  <a:pt x="15070" y="4888"/>
                </a:lnTo>
                <a:lnTo>
                  <a:pt x="15002" y="5024"/>
                </a:lnTo>
                <a:lnTo>
                  <a:pt x="14934" y="5024"/>
                </a:lnTo>
                <a:lnTo>
                  <a:pt x="14799" y="5091"/>
                </a:lnTo>
                <a:lnTo>
                  <a:pt x="11065" y="5091"/>
                </a:lnTo>
                <a:lnTo>
                  <a:pt x="10929" y="5024"/>
                </a:lnTo>
                <a:lnTo>
                  <a:pt x="10861" y="5024"/>
                </a:lnTo>
                <a:lnTo>
                  <a:pt x="10794" y="4888"/>
                </a:lnTo>
                <a:lnTo>
                  <a:pt x="10726" y="4752"/>
                </a:lnTo>
                <a:lnTo>
                  <a:pt x="10794" y="4684"/>
                </a:lnTo>
                <a:lnTo>
                  <a:pt x="10861" y="4548"/>
                </a:lnTo>
                <a:lnTo>
                  <a:pt x="10929" y="4480"/>
                </a:lnTo>
                <a:close/>
                <a:moveTo>
                  <a:pt x="23963" y="7807"/>
                </a:moveTo>
                <a:lnTo>
                  <a:pt x="23963" y="7875"/>
                </a:lnTo>
                <a:lnTo>
                  <a:pt x="23963" y="46771"/>
                </a:lnTo>
                <a:lnTo>
                  <a:pt x="23963" y="46838"/>
                </a:lnTo>
                <a:lnTo>
                  <a:pt x="1969" y="46838"/>
                </a:lnTo>
                <a:lnTo>
                  <a:pt x="1969" y="46771"/>
                </a:lnTo>
                <a:lnTo>
                  <a:pt x="1969" y="7875"/>
                </a:lnTo>
                <a:lnTo>
                  <a:pt x="1969" y="7807"/>
                </a:lnTo>
                <a:close/>
                <a:moveTo>
                  <a:pt x="12558" y="48536"/>
                </a:moveTo>
                <a:lnTo>
                  <a:pt x="12151" y="48671"/>
                </a:lnTo>
                <a:lnTo>
                  <a:pt x="11812" y="48875"/>
                </a:lnTo>
                <a:lnTo>
                  <a:pt x="11472" y="49146"/>
                </a:lnTo>
                <a:lnTo>
                  <a:pt x="11269" y="49418"/>
                </a:lnTo>
                <a:lnTo>
                  <a:pt x="11065" y="49825"/>
                </a:lnTo>
                <a:lnTo>
                  <a:pt x="10929" y="50165"/>
                </a:lnTo>
                <a:lnTo>
                  <a:pt x="10861" y="50640"/>
                </a:lnTo>
                <a:lnTo>
                  <a:pt x="10929" y="51047"/>
                </a:lnTo>
                <a:lnTo>
                  <a:pt x="11065" y="51454"/>
                </a:lnTo>
                <a:lnTo>
                  <a:pt x="11269" y="51794"/>
                </a:lnTo>
                <a:lnTo>
                  <a:pt x="11472" y="52065"/>
                </a:lnTo>
                <a:lnTo>
                  <a:pt x="11812" y="52337"/>
                </a:lnTo>
                <a:lnTo>
                  <a:pt x="12151" y="52541"/>
                </a:lnTo>
                <a:lnTo>
                  <a:pt x="12558" y="52676"/>
                </a:lnTo>
                <a:lnTo>
                  <a:pt x="12966" y="52744"/>
                </a:lnTo>
                <a:lnTo>
                  <a:pt x="13373" y="52676"/>
                </a:lnTo>
                <a:lnTo>
                  <a:pt x="13780" y="52541"/>
                </a:lnTo>
                <a:lnTo>
                  <a:pt x="14120" y="52337"/>
                </a:lnTo>
                <a:lnTo>
                  <a:pt x="14459" y="52065"/>
                </a:lnTo>
                <a:lnTo>
                  <a:pt x="14731" y="51794"/>
                </a:lnTo>
                <a:lnTo>
                  <a:pt x="14934" y="51454"/>
                </a:lnTo>
                <a:lnTo>
                  <a:pt x="15002" y="51047"/>
                </a:lnTo>
                <a:lnTo>
                  <a:pt x="15070" y="50640"/>
                </a:lnTo>
                <a:lnTo>
                  <a:pt x="15002" y="50165"/>
                </a:lnTo>
                <a:lnTo>
                  <a:pt x="14934" y="49825"/>
                </a:lnTo>
                <a:lnTo>
                  <a:pt x="14731" y="49418"/>
                </a:lnTo>
                <a:lnTo>
                  <a:pt x="14459" y="49146"/>
                </a:lnTo>
                <a:lnTo>
                  <a:pt x="14120" y="48875"/>
                </a:lnTo>
                <a:lnTo>
                  <a:pt x="13780" y="48671"/>
                </a:lnTo>
                <a:lnTo>
                  <a:pt x="13373" y="48536"/>
                </a:lnTo>
                <a:close/>
                <a:moveTo>
                  <a:pt x="12966" y="48332"/>
                </a:moveTo>
                <a:lnTo>
                  <a:pt x="13441" y="48400"/>
                </a:lnTo>
                <a:lnTo>
                  <a:pt x="13848" y="48536"/>
                </a:lnTo>
                <a:lnTo>
                  <a:pt x="14256" y="48739"/>
                </a:lnTo>
                <a:lnTo>
                  <a:pt x="14595" y="49011"/>
                </a:lnTo>
                <a:lnTo>
                  <a:pt x="14866" y="49350"/>
                </a:lnTo>
                <a:lnTo>
                  <a:pt x="15070" y="49757"/>
                </a:lnTo>
                <a:lnTo>
                  <a:pt x="15206" y="50165"/>
                </a:lnTo>
                <a:lnTo>
                  <a:pt x="15274" y="50640"/>
                </a:lnTo>
                <a:lnTo>
                  <a:pt x="15206" y="51047"/>
                </a:lnTo>
                <a:lnTo>
                  <a:pt x="15070" y="51522"/>
                </a:lnTo>
                <a:lnTo>
                  <a:pt x="14866" y="51862"/>
                </a:lnTo>
                <a:lnTo>
                  <a:pt x="14595" y="52201"/>
                </a:lnTo>
                <a:lnTo>
                  <a:pt x="14256" y="52473"/>
                </a:lnTo>
                <a:lnTo>
                  <a:pt x="13848" y="52676"/>
                </a:lnTo>
                <a:lnTo>
                  <a:pt x="13441" y="52812"/>
                </a:lnTo>
                <a:lnTo>
                  <a:pt x="12966" y="52880"/>
                </a:lnTo>
                <a:lnTo>
                  <a:pt x="12558" y="52812"/>
                </a:lnTo>
                <a:lnTo>
                  <a:pt x="12083" y="52676"/>
                </a:lnTo>
                <a:lnTo>
                  <a:pt x="11744" y="52473"/>
                </a:lnTo>
                <a:lnTo>
                  <a:pt x="11404" y="52201"/>
                </a:lnTo>
                <a:lnTo>
                  <a:pt x="11133" y="51862"/>
                </a:lnTo>
                <a:lnTo>
                  <a:pt x="10929" y="51522"/>
                </a:lnTo>
                <a:lnTo>
                  <a:pt x="10794" y="51047"/>
                </a:lnTo>
                <a:lnTo>
                  <a:pt x="10726" y="50640"/>
                </a:lnTo>
                <a:lnTo>
                  <a:pt x="10794" y="50165"/>
                </a:lnTo>
                <a:lnTo>
                  <a:pt x="10929" y="49757"/>
                </a:lnTo>
                <a:lnTo>
                  <a:pt x="11133" y="49350"/>
                </a:lnTo>
                <a:lnTo>
                  <a:pt x="11404" y="49011"/>
                </a:lnTo>
                <a:lnTo>
                  <a:pt x="11744" y="48739"/>
                </a:lnTo>
                <a:lnTo>
                  <a:pt x="12083" y="48536"/>
                </a:lnTo>
                <a:lnTo>
                  <a:pt x="12558" y="48400"/>
                </a:lnTo>
                <a:lnTo>
                  <a:pt x="12966" y="48332"/>
                </a:lnTo>
                <a:close/>
                <a:moveTo>
                  <a:pt x="3938" y="679"/>
                </a:moveTo>
                <a:lnTo>
                  <a:pt x="3259" y="747"/>
                </a:lnTo>
                <a:lnTo>
                  <a:pt x="2648" y="951"/>
                </a:lnTo>
                <a:lnTo>
                  <a:pt x="2105" y="1222"/>
                </a:lnTo>
                <a:lnTo>
                  <a:pt x="1630" y="1629"/>
                </a:lnTo>
                <a:lnTo>
                  <a:pt x="1290" y="2105"/>
                </a:lnTo>
                <a:lnTo>
                  <a:pt x="951" y="2648"/>
                </a:lnTo>
                <a:lnTo>
                  <a:pt x="747" y="3259"/>
                </a:lnTo>
                <a:lnTo>
                  <a:pt x="747" y="3870"/>
                </a:lnTo>
                <a:lnTo>
                  <a:pt x="747" y="50776"/>
                </a:lnTo>
                <a:lnTo>
                  <a:pt x="747" y="51387"/>
                </a:lnTo>
                <a:lnTo>
                  <a:pt x="951" y="51997"/>
                </a:lnTo>
                <a:lnTo>
                  <a:pt x="1290" y="52541"/>
                </a:lnTo>
                <a:lnTo>
                  <a:pt x="1630" y="53016"/>
                </a:lnTo>
                <a:lnTo>
                  <a:pt x="2105" y="53423"/>
                </a:lnTo>
                <a:lnTo>
                  <a:pt x="2648" y="53695"/>
                </a:lnTo>
                <a:lnTo>
                  <a:pt x="3259" y="53898"/>
                </a:lnTo>
                <a:lnTo>
                  <a:pt x="3938" y="53966"/>
                </a:lnTo>
                <a:lnTo>
                  <a:pt x="22062" y="53966"/>
                </a:lnTo>
                <a:lnTo>
                  <a:pt x="22741" y="53898"/>
                </a:lnTo>
                <a:lnTo>
                  <a:pt x="23352" y="53695"/>
                </a:lnTo>
                <a:lnTo>
                  <a:pt x="23895" y="53423"/>
                </a:lnTo>
                <a:lnTo>
                  <a:pt x="24370" y="53016"/>
                </a:lnTo>
                <a:lnTo>
                  <a:pt x="24709" y="52541"/>
                </a:lnTo>
                <a:lnTo>
                  <a:pt x="25049" y="51997"/>
                </a:lnTo>
                <a:lnTo>
                  <a:pt x="25252" y="51387"/>
                </a:lnTo>
                <a:lnTo>
                  <a:pt x="25320" y="50776"/>
                </a:lnTo>
                <a:lnTo>
                  <a:pt x="25320" y="3870"/>
                </a:lnTo>
                <a:lnTo>
                  <a:pt x="25252" y="3259"/>
                </a:lnTo>
                <a:lnTo>
                  <a:pt x="25049" y="2648"/>
                </a:lnTo>
                <a:lnTo>
                  <a:pt x="24709" y="2105"/>
                </a:lnTo>
                <a:lnTo>
                  <a:pt x="24370" y="1629"/>
                </a:lnTo>
                <a:lnTo>
                  <a:pt x="23895" y="1222"/>
                </a:lnTo>
                <a:lnTo>
                  <a:pt x="23352" y="951"/>
                </a:lnTo>
                <a:lnTo>
                  <a:pt x="22741" y="747"/>
                </a:lnTo>
                <a:lnTo>
                  <a:pt x="22062" y="679"/>
                </a:lnTo>
                <a:close/>
                <a:moveTo>
                  <a:pt x="22062" y="543"/>
                </a:moveTo>
                <a:lnTo>
                  <a:pt x="22741" y="611"/>
                </a:lnTo>
                <a:lnTo>
                  <a:pt x="23419" y="815"/>
                </a:lnTo>
                <a:lnTo>
                  <a:pt x="23963" y="1086"/>
                </a:lnTo>
                <a:lnTo>
                  <a:pt x="24438" y="1494"/>
                </a:lnTo>
                <a:lnTo>
                  <a:pt x="24845" y="2037"/>
                </a:lnTo>
                <a:lnTo>
                  <a:pt x="25184" y="2580"/>
                </a:lnTo>
                <a:lnTo>
                  <a:pt x="25388" y="3191"/>
                </a:lnTo>
                <a:lnTo>
                  <a:pt x="25456" y="3870"/>
                </a:lnTo>
                <a:lnTo>
                  <a:pt x="25456" y="50776"/>
                </a:lnTo>
                <a:lnTo>
                  <a:pt x="25388" y="51454"/>
                </a:lnTo>
                <a:lnTo>
                  <a:pt x="25184" y="52065"/>
                </a:lnTo>
                <a:lnTo>
                  <a:pt x="24845" y="52676"/>
                </a:lnTo>
                <a:lnTo>
                  <a:pt x="24438" y="53151"/>
                </a:lnTo>
                <a:lnTo>
                  <a:pt x="23963" y="53559"/>
                </a:lnTo>
                <a:lnTo>
                  <a:pt x="23419" y="53898"/>
                </a:lnTo>
                <a:lnTo>
                  <a:pt x="22741" y="54102"/>
                </a:lnTo>
                <a:lnTo>
                  <a:pt x="22062" y="54170"/>
                </a:lnTo>
                <a:lnTo>
                  <a:pt x="3938" y="54170"/>
                </a:lnTo>
                <a:lnTo>
                  <a:pt x="3259" y="54102"/>
                </a:lnTo>
                <a:lnTo>
                  <a:pt x="2580" y="53898"/>
                </a:lnTo>
                <a:lnTo>
                  <a:pt x="2037" y="53559"/>
                </a:lnTo>
                <a:lnTo>
                  <a:pt x="1562" y="53151"/>
                </a:lnTo>
                <a:lnTo>
                  <a:pt x="1154" y="52676"/>
                </a:lnTo>
                <a:lnTo>
                  <a:pt x="815" y="52065"/>
                </a:lnTo>
                <a:lnTo>
                  <a:pt x="611" y="51454"/>
                </a:lnTo>
                <a:lnTo>
                  <a:pt x="543" y="50776"/>
                </a:lnTo>
                <a:lnTo>
                  <a:pt x="543" y="3870"/>
                </a:lnTo>
                <a:lnTo>
                  <a:pt x="611" y="3191"/>
                </a:lnTo>
                <a:lnTo>
                  <a:pt x="815" y="2580"/>
                </a:lnTo>
                <a:lnTo>
                  <a:pt x="1154" y="2037"/>
                </a:lnTo>
                <a:lnTo>
                  <a:pt x="1562" y="1494"/>
                </a:lnTo>
                <a:lnTo>
                  <a:pt x="2037" y="1086"/>
                </a:lnTo>
                <a:lnTo>
                  <a:pt x="2580" y="815"/>
                </a:lnTo>
                <a:lnTo>
                  <a:pt x="3259" y="611"/>
                </a:lnTo>
                <a:lnTo>
                  <a:pt x="3938" y="543"/>
                </a:lnTo>
                <a:close/>
                <a:moveTo>
                  <a:pt x="3938" y="0"/>
                </a:moveTo>
                <a:lnTo>
                  <a:pt x="3123" y="68"/>
                </a:lnTo>
                <a:lnTo>
                  <a:pt x="2444" y="272"/>
                </a:lnTo>
                <a:lnTo>
                  <a:pt x="1765" y="611"/>
                </a:lnTo>
                <a:lnTo>
                  <a:pt x="1154" y="1154"/>
                </a:lnTo>
                <a:lnTo>
                  <a:pt x="679" y="1697"/>
                </a:lnTo>
                <a:lnTo>
                  <a:pt x="272" y="2376"/>
                </a:lnTo>
                <a:lnTo>
                  <a:pt x="68" y="3123"/>
                </a:lnTo>
                <a:lnTo>
                  <a:pt x="0" y="3870"/>
                </a:lnTo>
                <a:lnTo>
                  <a:pt x="0" y="50776"/>
                </a:lnTo>
                <a:lnTo>
                  <a:pt x="68" y="51522"/>
                </a:lnTo>
                <a:lnTo>
                  <a:pt x="272" y="52269"/>
                </a:lnTo>
                <a:lnTo>
                  <a:pt x="679" y="52948"/>
                </a:lnTo>
                <a:lnTo>
                  <a:pt x="1154" y="53559"/>
                </a:lnTo>
                <a:lnTo>
                  <a:pt x="1765" y="54034"/>
                </a:lnTo>
                <a:lnTo>
                  <a:pt x="2444" y="54373"/>
                </a:lnTo>
                <a:lnTo>
                  <a:pt x="3123" y="54645"/>
                </a:lnTo>
                <a:lnTo>
                  <a:pt x="3938" y="54713"/>
                </a:lnTo>
                <a:lnTo>
                  <a:pt x="22062" y="54713"/>
                </a:lnTo>
                <a:lnTo>
                  <a:pt x="22876" y="54645"/>
                </a:lnTo>
                <a:lnTo>
                  <a:pt x="23555" y="54373"/>
                </a:lnTo>
                <a:lnTo>
                  <a:pt x="24234" y="54034"/>
                </a:lnTo>
                <a:lnTo>
                  <a:pt x="24845" y="53559"/>
                </a:lnTo>
                <a:lnTo>
                  <a:pt x="25320" y="52948"/>
                </a:lnTo>
                <a:lnTo>
                  <a:pt x="25727" y="52269"/>
                </a:lnTo>
                <a:lnTo>
                  <a:pt x="25931" y="51522"/>
                </a:lnTo>
                <a:lnTo>
                  <a:pt x="25999" y="50776"/>
                </a:lnTo>
                <a:lnTo>
                  <a:pt x="25999" y="3870"/>
                </a:lnTo>
                <a:lnTo>
                  <a:pt x="25931" y="3123"/>
                </a:lnTo>
                <a:lnTo>
                  <a:pt x="25727" y="2376"/>
                </a:lnTo>
                <a:lnTo>
                  <a:pt x="25320" y="1697"/>
                </a:lnTo>
                <a:lnTo>
                  <a:pt x="24845" y="1154"/>
                </a:lnTo>
                <a:lnTo>
                  <a:pt x="24234" y="611"/>
                </a:lnTo>
                <a:lnTo>
                  <a:pt x="23555" y="272"/>
                </a:lnTo>
                <a:lnTo>
                  <a:pt x="22876" y="68"/>
                </a:lnTo>
                <a:lnTo>
                  <a:pt x="22062" y="0"/>
                </a:lnTo>
                <a:close/>
              </a:path>
            </a:pathLst>
          </a:custGeom>
          <a:solidFill>
            <a:schemeClr val="accent5">
              <a:lumMod val="75000"/>
            </a:schemeClr>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6" name="Shape 453"/>
          <p:cNvSpPr/>
          <p:nvPr/>
        </p:nvSpPr>
        <p:spPr>
          <a:xfrm>
            <a:off x="4050374" y="3502227"/>
            <a:ext cx="902626" cy="1274206"/>
          </a:xfrm>
          <a:custGeom>
            <a:avLst/>
            <a:gdLst/>
            <a:ahLst/>
            <a:cxnLst/>
            <a:rect l="0" t="0" r="0" b="0"/>
            <a:pathLst>
              <a:path w="60958" h="86210" extrusionOk="0">
                <a:moveTo>
                  <a:pt x="28985" y="3938"/>
                </a:moveTo>
                <a:lnTo>
                  <a:pt x="29189" y="4006"/>
                </a:lnTo>
                <a:lnTo>
                  <a:pt x="29189" y="4141"/>
                </a:lnTo>
                <a:lnTo>
                  <a:pt x="29189" y="4277"/>
                </a:lnTo>
                <a:lnTo>
                  <a:pt x="28985" y="4345"/>
                </a:lnTo>
                <a:lnTo>
                  <a:pt x="28850" y="4277"/>
                </a:lnTo>
                <a:lnTo>
                  <a:pt x="28782" y="4141"/>
                </a:lnTo>
                <a:lnTo>
                  <a:pt x="28850" y="4006"/>
                </a:lnTo>
                <a:lnTo>
                  <a:pt x="28985" y="3938"/>
                </a:lnTo>
                <a:close/>
                <a:moveTo>
                  <a:pt x="30479" y="3734"/>
                </a:moveTo>
                <a:lnTo>
                  <a:pt x="30615" y="3802"/>
                </a:lnTo>
                <a:lnTo>
                  <a:pt x="30750" y="3870"/>
                </a:lnTo>
                <a:lnTo>
                  <a:pt x="30818" y="4006"/>
                </a:lnTo>
                <a:lnTo>
                  <a:pt x="30818" y="4141"/>
                </a:lnTo>
                <a:lnTo>
                  <a:pt x="30818" y="4277"/>
                </a:lnTo>
                <a:lnTo>
                  <a:pt x="30750" y="4345"/>
                </a:lnTo>
                <a:lnTo>
                  <a:pt x="30615" y="4481"/>
                </a:lnTo>
                <a:lnTo>
                  <a:pt x="30343" y="4481"/>
                </a:lnTo>
                <a:lnTo>
                  <a:pt x="30207" y="4345"/>
                </a:lnTo>
                <a:lnTo>
                  <a:pt x="30139" y="4277"/>
                </a:lnTo>
                <a:lnTo>
                  <a:pt x="30139" y="4141"/>
                </a:lnTo>
                <a:lnTo>
                  <a:pt x="30139" y="4006"/>
                </a:lnTo>
                <a:lnTo>
                  <a:pt x="30207" y="3870"/>
                </a:lnTo>
                <a:lnTo>
                  <a:pt x="30343" y="3802"/>
                </a:lnTo>
                <a:lnTo>
                  <a:pt x="30479" y="3734"/>
                </a:lnTo>
                <a:close/>
                <a:moveTo>
                  <a:pt x="56885" y="7943"/>
                </a:moveTo>
                <a:lnTo>
                  <a:pt x="56885" y="78132"/>
                </a:lnTo>
                <a:lnTo>
                  <a:pt x="56817" y="78200"/>
                </a:lnTo>
                <a:lnTo>
                  <a:pt x="4209" y="78200"/>
                </a:lnTo>
                <a:lnTo>
                  <a:pt x="4141" y="78132"/>
                </a:lnTo>
                <a:lnTo>
                  <a:pt x="4141" y="7943"/>
                </a:lnTo>
                <a:close/>
                <a:moveTo>
                  <a:pt x="30479" y="80440"/>
                </a:moveTo>
                <a:lnTo>
                  <a:pt x="30071" y="80508"/>
                </a:lnTo>
                <a:lnTo>
                  <a:pt x="29732" y="80576"/>
                </a:lnTo>
                <a:lnTo>
                  <a:pt x="29461" y="80779"/>
                </a:lnTo>
                <a:lnTo>
                  <a:pt x="29189" y="80983"/>
                </a:lnTo>
                <a:lnTo>
                  <a:pt x="28917" y="81255"/>
                </a:lnTo>
                <a:lnTo>
                  <a:pt x="28782" y="81594"/>
                </a:lnTo>
                <a:lnTo>
                  <a:pt x="28646" y="81933"/>
                </a:lnTo>
                <a:lnTo>
                  <a:pt x="28646" y="82273"/>
                </a:lnTo>
                <a:lnTo>
                  <a:pt x="28646" y="82341"/>
                </a:lnTo>
                <a:lnTo>
                  <a:pt x="28646" y="82680"/>
                </a:lnTo>
                <a:lnTo>
                  <a:pt x="28782" y="83020"/>
                </a:lnTo>
                <a:lnTo>
                  <a:pt x="28985" y="83291"/>
                </a:lnTo>
                <a:lnTo>
                  <a:pt x="29189" y="83563"/>
                </a:lnTo>
                <a:lnTo>
                  <a:pt x="29461" y="83834"/>
                </a:lnTo>
                <a:lnTo>
                  <a:pt x="29800" y="83970"/>
                </a:lnTo>
                <a:lnTo>
                  <a:pt x="30139" y="84106"/>
                </a:lnTo>
                <a:lnTo>
                  <a:pt x="30818" y="84106"/>
                </a:lnTo>
                <a:lnTo>
                  <a:pt x="31158" y="83970"/>
                </a:lnTo>
                <a:lnTo>
                  <a:pt x="31497" y="83766"/>
                </a:lnTo>
                <a:lnTo>
                  <a:pt x="31768" y="83563"/>
                </a:lnTo>
                <a:lnTo>
                  <a:pt x="31972" y="83291"/>
                </a:lnTo>
                <a:lnTo>
                  <a:pt x="32176" y="83020"/>
                </a:lnTo>
                <a:lnTo>
                  <a:pt x="32244" y="82612"/>
                </a:lnTo>
                <a:lnTo>
                  <a:pt x="32312" y="82273"/>
                </a:lnTo>
                <a:lnTo>
                  <a:pt x="32244" y="81933"/>
                </a:lnTo>
                <a:lnTo>
                  <a:pt x="32176" y="81594"/>
                </a:lnTo>
                <a:lnTo>
                  <a:pt x="31972" y="81255"/>
                </a:lnTo>
                <a:lnTo>
                  <a:pt x="31768" y="80983"/>
                </a:lnTo>
                <a:lnTo>
                  <a:pt x="31497" y="80779"/>
                </a:lnTo>
                <a:lnTo>
                  <a:pt x="31158" y="80576"/>
                </a:lnTo>
                <a:lnTo>
                  <a:pt x="30818" y="80508"/>
                </a:lnTo>
                <a:lnTo>
                  <a:pt x="30479" y="80440"/>
                </a:lnTo>
                <a:close/>
                <a:moveTo>
                  <a:pt x="30886" y="80304"/>
                </a:moveTo>
                <a:lnTo>
                  <a:pt x="31225" y="80440"/>
                </a:lnTo>
                <a:lnTo>
                  <a:pt x="31565" y="80644"/>
                </a:lnTo>
                <a:lnTo>
                  <a:pt x="31904" y="80847"/>
                </a:lnTo>
                <a:lnTo>
                  <a:pt x="32108" y="81187"/>
                </a:lnTo>
                <a:lnTo>
                  <a:pt x="32312" y="81526"/>
                </a:lnTo>
                <a:lnTo>
                  <a:pt x="32447" y="81866"/>
                </a:lnTo>
                <a:lnTo>
                  <a:pt x="32447" y="82273"/>
                </a:lnTo>
                <a:lnTo>
                  <a:pt x="32447" y="82680"/>
                </a:lnTo>
                <a:lnTo>
                  <a:pt x="32312" y="83020"/>
                </a:lnTo>
                <a:lnTo>
                  <a:pt x="32108" y="83359"/>
                </a:lnTo>
                <a:lnTo>
                  <a:pt x="31904" y="83698"/>
                </a:lnTo>
                <a:lnTo>
                  <a:pt x="31565" y="83902"/>
                </a:lnTo>
                <a:lnTo>
                  <a:pt x="31225" y="84106"/>
                </a:lnTo>
                <a:lnTo>
                  <a:pt x="30886" y="84241"/>
                </a:lnTo>
                <a:lnTo>
                  <a:pt x="30479" y="84309"/>
                </a:lnTo>
                <a:lnTo>
                  <a:pt x="30071" y="84241"/>
                </a:lnTo>
                <a:lnTo>
                  <a:pt x="29732" y="84106"/>
                </a:lnTo>
                <a:lnTo>
                  <a:pt x="29393" y="83970"/>
                </a:lnTo>
                <a:lnTo>
                  <a:pt x="29053" y="83698"/>
                </a:lnTo>
                <a:lnTo>
                  <a:pt x="28850" y="83427"/>
                </a:lnTo>
                <a:lnTo>
                  <a:pt x="28646" y="83087"/>
                </a:lnTo>
                <a:lnTo>
                  <a:pt x="28510" y="82748"/>
                </a:lnTo>
                <a:lnTo>
                  <a:pt x="28442" y="82341"/>
                </a:lnTo>
                <a:lnTo>
                  <a:pt x="28442" y="82273"/>
                </a:lnTo>
                <a:lnTo>
                  <a:pt x="28510" y="81866"/>
                </a:lnTo>
                <a:lnTo>
                  <a:pt x="28646" y="81526"/>
                </a:lnTo>
                <a:lnTo>
                  <a:pt x="28782" y="81187"/>
                </a:lnTo>
                <a:lnTo>
                  <a:pt x="29053" y="80847"/>
                </a:lnTo>
                <a:lnTo>
                  <a:pt x="29325" y="80644"/>
                </a:lnTo>
                <a:lnTo>
                  <a:pt x="29664" y="80440"/>
                </a:lnTo>
                <a:lnTo>
                  <a:pt x="30071" y="80304"/>
                </a:lnTo>
                <a:close/>
                <a:moveTo>
                  <a:pt x="3530" y="815"/>
                </a:moveTo>
                <a:lnTo>
                  <a:pt x="2987" y="883"/>
                </a:lnTo>
                <a:lnTo>
                  <a:pt x="2512" y="1019"/>
                </a:lnTo>
                <a:lnTo>
                  <a:pt x="2036" y="1290"/>
                </a:lnTo>
                <a:lnTo>
                  <a:pt x="1629" y="1630"/>
                </a:lnTo>
                <a:lnTo>
                  <a:pt x="1290" y="2037"/>
                </a:lnTo>
                <a:lnTo>
                  <a:pt x="1086" y="2512"/>
                </a:lnTo>
                <a:lnTo>
                  <a:pt x="950" y="2987"/>
                </a:lnTo>
                <a:lnTo>
                  <a:pt x="882" y="3530"/>
                </a:lnTo>
                <a:lnTo>
                  <a:pt x="882" y="82612"/>
                </a:lnTo>
                <a:lnTo>
                  <a:pt x="950" y="83155"/>
                </a:lnTo>
                <a:lnTo>
                  <a:pt x="1086" y="83698"/>
                </a:lnTo>
                <a:lnTo>
                  <a:pt x="1358" y="84174"/>
                </a:lnTo>
                <a:lnTo>
                  <a:pt x="1765" y="84581"/>
                </a:lnTo>
                <a:lnTo>
                  <a:pt x="2172" y="84852"/>
                </a:lnTo>
                <a:lnTo>
                  <a:pt x="2715" y="85124"/>
                </a:lnTo>
                <a:lnTo>
                  <a:pt x="3258" y="85260"/>
                </a:lnTo>
                <a:lnTo>
                  <a:pt x="3869" y="85328"/>
                </a:lnTo>
                <a:lnTo>
                  <a:pt x="57156" y="85328"/>
                </a:lnTo>
                <a:lnTo>
                  <a:pt x="57767" y="85260"/>
                </a:lnTo>
                <a:lnTo>
                  <a:pt x="58310" y="85124"/>
                </a:lnTo>
                <a:lnTo>
                  <a:pt x="58785" y="84852"/>
                </a:lnTo>
                <a:lnTo>
                  <a:pt x="59260" y="84513"/>
                </a:lnTo>
                <a:lnTo>
                  <a:pt x="59600" y="84106"/>
                </a:lnTo>
                <a:lnTo>
                  <a:pt x="59871" y="83631"/>
                </a:lnTo>
                <a:lnTo>
                  <a:pt x="60075" y="83087"/>
                </a:lnTo>
                <a:lnTo>
                  <a:pt x="60143" y="82477"/>
                </a:lnTo>
                <a:lnTo>
                  <a:pt x="60143" y="3530"/>
                </a:lnTo>
                <a:lnTo>
                  <a:pt x="60075" y="2987"/>
                </a:lnTo>
                <a:lnTo>
                  <a:pt x="59939" y="2512"/>
                </a:lnTo>
                <a:lnTo>
                  <a:pt x="59668" y="2037"/>
                </a:lnTo>
                <a:lnTo>
                  <a:pt x="59328" y="1630"/>
                </a:lnTo>
                <a:lnTo>
                  <a:pt x="58921" y="1290"/>
                </a:lnTo>
                <a:lnTo>
                  <a:pt x="58446" y="1019"/>
                </a:lnTo>
                <a:lnTo>
                  <a:pt x="57903" y="883"/>
                </a:lnTo>
                <a:lnTo>
                  <a:pt x="57360" y="815"/>
                </a:lnTo>
                <a:close/>
                <a:moveTo>
                  <a:pt x="57971" y="679"/>
                </a:moveTo>
                <a:lnTo>
                  <a:pt x="58514" y="883"/>
                </a:lnTo>
                <a:lnTo>
                  <a:pt x="58989" y="1155"/>
                </a:lnTo>
                <a:lnTo>
                  <a:pt x="59464" y="1494"/>
                </a:lnTo>
                <a:lnTo>
                  <a:pt x="59804" y="1901"/>
                </a:lnTo>
                <a:lnTo>
                  <a:pt x="60075" y="2444"/>
                </a:lnTo>
                <a:lnTo>
                  <a:pt x="60211" y="2987"/>
                </a:lnTo>
                <a:lnTo>
                  <a:pt x="60279" y="3530"/>
                </a:lnTo>
                <a:lnTo>
                  <a:pt x="60279" y="82477"/>
                </a:lnTo>
                <a:lnTo>
                  <a:pt x="60211" y="83087"/>
                </a:lnTo>
                <a:lnTo>
                  <a:pt x="60075" y="83698"/>
                </a:lnTo>
                <a:lnTo>
                  <a:pt x="59736" y="84174"/>
                </a:lnTo>
                <a:lnTo>
                  <a:pt x="59396" y="84649"/>
                </a:lnTo>
                <a:lnTo>
                  <a:pt x="58921" y="84988"/>
                </a:lnTo>
                <a:lnTo>
                  <a:pt x="58378" y="85260"/>
                </a:lnTo>
                <a:lnTo>
                  <a:pt x="57767" y="85463"/>
                </a:lnTo>
                <a:lnTo>
                  <a:pt x="57156" y="85531"/>
                </a:lnTo>
                <a:lnTo>
                  <a:pt x="3869" y="85531"/>
                </a:lnTo>
                <a:lnTo>
                  <a:pt x="3190" y="85463"/>
                </a:lnTo>
                <a:lnTo>
                  <a:pt x="2647" y="85260"/>
                </a:lnTo>
                <a:lnTo>
                  <a:pt x="2104" y="84988"/>
                </a:lnTo>
                <a:lnTo>
                  <a:pt x="1629" y="84649"/>
                </a:lnTo>
                <a:lnTo>
                  <a:pt x="1222" y="84241"/>
                </a:lnTo>
                <a:lnTo>
                  <a:pt x="950" y="83766"/>
                </a:lnTo>
                <a:lnTo>
                  <a:pt x="747" y="83223"/>
                </a:lnTo>
                <a:lnTo>
                  <a:pt x="679" y="82612"/>
                </a:lnTo>
                <a:lnTo>
                  <a:pt x="679" y="3530"/>
                </a:lnTo>
                <a:lnTo>
                  <a:pt x="747" y="2987"/>
                </a:lnTo>
                <a:lnTo>
                  <a:pt x="950" y="2444"/>
                </a:lnTo>
                <a:lnTo>
                  <a:pt x="1154" y="1901"/>
                </a:lnTo>
                <a:lnTo>
                  <a:pt x="1561" y="1494"/>
                </a:lnTo>
                <a:lnTo>
                  <a:pt x="1969" y="1155"/>
                </a:lnTo>
                <a:lnTo>
                  <a:pt x="2444" y="883"/>
                </a:lnTo>
                <a:lnTo>
                  <a:pt x="2987" y="679"/>
                </a:lnTo>
                <a:close/>
                <a:moveTo>
                  <a:pt x="3530" y="1"/>
                </a:moveTo>
                <a:lnTo>
                  <a:pt x="2851" y="68"/>
                </a:lnTo>
                <a:lnTo>
                  <a:pt x="2172" y="204"/>
                </a:lnTo>
                <a:lnTo>
                  <a:pt x="1561" y="544"/>
                </a:lnTo>
                <a:lnTo>
                  <a:pt x="1018" y="1019"/>
                </a:lnTo>
                <a:lnTo>
                  <a:pt x="611" y="1562"/>
                </a:lnTo>
                <a:lnTo>
                  <a:pt x="272" y="2173"/>
                </a:lnTo>
                <a:lnTo>
                  <a:pt x="68" y="2852"/>
                </a:lnTo>
                <a:lnTo>
                  <a:pt x="0" y="3530"/>
                </a:lnTo>
                <a:lnTo>
                  <a:pt x="0" y="82612"/>
                </a:lnTo>
                <a:lnTo>
                  <a:pt x="68" y="83359"/>
                </a:lnTo>
                <a:lnTo>
                  <a:pt x="339" y="84038"/>
                </a:lnTo>
                <a:lnTo>
                  <a:pt x="679" y="84649"/>
                </a:lnTo>
                <a:lnTo>
                  <a:pt x="1154" y="85124"/>
                </a:lnTo>
                <a:lnTo>
                  <a:pt x="1697" y="85599"/>
                </a:lnTo>
                <a:lnTo>
                  <a:pt x="2376" y="85938"/>
                </a:lnTo>
                <a:lnTo>
                  <a:pt x="3055" y="86142"/>
                </a:lnTo>
                <a:lnTo>
                  <a:pt x="3869" y="86210"/>
                </a:lnTo>
                <a:lnTo>
                  <a:pt x="57156" y="86210"/>
                </a:lnTo>
                <a:lnTo>
                  <a:pt x="57903" y="86142"/>
                </a:lnTo>
                <a:lnTo>
                  <a:pt x="58582" y="85938"/>
                </a:lnTo>
                <a:lnTo>
                  <a:pt x="59260" y="85599"/>
                </a:lnTo>
                <a:lnTo>
                  <a:pt x="59804" y="85124"/>
                </a:lnTo>
                <a:lnTo>
                  <a:pt x="60347" y="84581"/>
                </a:lnTo>
                <a:lnTo>
                  <a:pt x="60686" y="83970"/>
                </a:lnTo>
                <a:lnTo>
                  <a:pt x="60890" y="83223"/>
                </a:lnTo>
                <a:lnTo>
                  <a:pt x="60957" y="82477"/>
                </a:lnTo>
                <a:lnTo>
                  <a:pt x="60957" y="3530"/>
                </a:lnTo>
                <a:lnTo>
                  <a:pt x="60890" y="2852"/>
                </a:lnTo>
                <a:lnTo>
                  <a:pt x="60686" y="2173"/>
                </a:lnTo>
                <a:lnTo>
                  <a:pt x="60347" y="1562"/>
                </a:lnTo>
                <a:lnTo>
                  <a:pt x="59939" y="1019"/>
                </a:lnTo>
                <a:lnTo>
                  <a:pt x="59396" y="544"/>
                </a:lnTo>
                <a:lnTo>
                  <a:pt x="58785" y="204"/>
                </a:lnTo>
                <a:lnTo>
                  <a:pt x="58106" y="68"/>
                </a:lnTo>
                <a:lnTo>
                  <a:pt x="57360" y="1"/>
                </a:lnTo>
                <a:close/>
              </a:path>
            </a:pathLst>
          </a:custGeom>
          <a:solidFill>
            <a:schemeClr val="accent5">
              <a:lumMod val="75000"/>
            </a:schemeClr>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latin typeface="Nunito Sans"/>
              <a:ea typeface="Nunito Sans"/>
              <a:cs typeface="Nunito Sans"/>
              <a:sym typeface="Nunito Sans"/>
            </a:endParaRPr>
          </a:p>
        </p:txBody>
      </p:sp>
      <p:sp>
        <p:nvSpPr>
          <p:cNvPr id="7" name="Shape 462"/>
          <p:cNvSpPr/>
          <p:nvPr/>
        </p:nvSpPr>
        <p:spPr>
          <a:xfrm>
            <a:off x="5867400" y="3562350"/>
            <a:ext cx="1217606" cy="1028827"/>
          </a:xfrm>
          <a:custGeom>
            <a:avLst/>
            <a:gdLst/>
            <a:ahLst/>
            <a:cxnLst/>
            <a:rect l="0" t="0" r="0" b="0"/>
            <a:pathLst>
              <a:path w="143434" h="111665" extrusionOk="0">
                <a:moveTo>
                  <a:pt x="71751" y="2308"/>
                </a:moveTo>
                <a:lnTo>
                  <a:pt x="71887" y="2376"/>
                </a:lnTo>
                <a:lnTo>
                  <a:pt x="72091" y="2444"/>
                </a:lnTo>
                <a:lnTo>
                  <a:pt x="72159" y="2647"/>
                </a:lnTo>
                <a:lnTo>
                  <a:pt x="72226" y="2783"/>
                </a:lnTo>
                <a:lnTo>
                  <a:pt x="72159" y="2987"/>
                </a:lnTo>
                <a:lnTo>
                  <a:pt x="72091" y="3190"/>
                </a:lnTo>
                <a:lnTo>
                  <a:pt x="71887" y="3258"/>
                </a:lnTo>
                <a:lnTo>
                  <a:pt x="71751" y="3326"/>
                </a:lnTo>
                <a:lnTo>
                  <a:pt x="71548" y="3258"/>
                </a:lnTo>
                <a:lnTo>
                  <a:pt x="71344" y="3190"/>
                </a:lnTo>
                <a:lnTo>
                  <a:pt x="71276" y="2987"/>
                </a:lnTo>
                <a:lnTo>
                  <a:pt x="71208" y="2783"/>
                </a:lnTo>
                <a:lnTo>
                  <a:pt x="71276" y="2647"/>
                </a:lnTo>
                <a:lnTo>
                  <a:pt x="71344" y="2444"/>
                </a:lnTo>
                <a:lnTo>
                  <a:pt x="71548" y="2376"/>
                </a:lnTo>
                <a:lnTo>
                  <a:pt x="71751" y="2308"/>
                </a:lnTo>
                <a:close/>
                <a:moveTo>
                  <a:pt x="137528" y="5906"/>
                </a:moveTo>
                <a:lnTo>
                  <a:pt x="137596" y="5974"/>
                </a:lnTo>
                <a:lnTo>
                  <a:pt x="137596" y="89604"/>
                </a:lnTo>
                <a:lnTo>
                  <a:pt x="5906" y="89604"/>
                </a:lnTo>
                <a:lnTo>
                  <a:pt x="5906" y="5974"/>
                </a:lnTo>
                <a:lnTo>
                  <a:pt x="5906" y="5906"/>
                </a:lnTo>
                <a:close/>
                <a:moveTo>
                  <a:pt x="3530" y="0"/>
                </a:moveTo>
                <a:lnTo>
                  <a:pt x="3191" y="68"/>
                </a:lnTo>
                <a:lnTo>
                  <a:pt x="2444" y="339"/>
                </a:lnTo>
                <a:lnTo>
                  <a:pt x="1766" y="679"/>
                </a:lnTo>
                <a:lnTo>
                  <a:pt x="1155" y="1154"/>
                </a:lnTo>
                <a:lnTo>
                  <a:pt x="679" y="1765"/>
                </a:lnTo>
                <a:lnTo>
                  <a:pt x="272" y="2444"/>
                </a:lnTo>
                <a:lnTo>
                  <a:pt x="69" y="3190"/>
                </a:lnTo>
                <a:lnTo>
                  <a:pt x="1" y="3598"/>
                </a:lnTo>
                <a:lnTo>
                  <a:pt x="1" y="4005"/>
                </a:lnTo>
                <a:lnTo>
                  <a:pt x="1" y="91572"/>
                </a:lnTo>
                <a:lnTo>
                  <a:pt x="1" y="91979"/>
                </a:lnTo>
                <a:lnTo>
                  <a:pt x="69" y="92319"/>
                </a:lnTo>
                <a:lnTo>
                  <a:pt x="272" y="93065"/>
                </a:lnTo>
                <a:lnTo>
                  <a:pt x="679" y="93744"/>
                </a:lnTo>
                <a:lnTo>
                  <a:pt x="1155" y="94355"/>
                </a:lnTo>
                <a:lnTo>
                  <a:pt x="1766" y="94830"/>
                </a:lnTo>
                <a:lnTo>
                  <a:pt x="2444" y="95238"/>
                </a:lnTo>
                <a:lnTo>
                  <a:pt x="3191" y="95441"/>
                </a:lnTo>
                <a:lnTo>
                  <a:pt x="3530" y="95509"/>
                </a:lnTo>
                <a:lnTo>
                  <a:pt x="139904" y="95509"/>
                </a:lnTo>
                <a:lnTo>
                  <a:pt x="140311" y="95441"/>
                </a:lnTo>
                <a:lnTo>
                  <a:pt x="141058" y="95238"/>
                </a:lnTo>
                <a:lnTo>
                  <a:pt x="141737" y="94830"/>
                </a:lnTo>
                <a:lnTo>
                  <a:pt x="142280" y="94355"/>
                </a:lnTo>
                <a:lnTo>
                  <a:pt x="142755" y="93744"/>
                </a:lnTo>
                <a:lnTo>
                  <a:pt x="143162" y="93065"/>
                </a:lnTo>
                <a:lnTo>
                  <a:pt x="143366" y="92319"/>
                </a:lnTo>
                <a:lnTo>
                  <a:pt x="143434" y="91979"/>
                </a:lnTo>
                <a:lnTo>
                  <a:pt x="143434" y="91572"/>
                </a:lnTo>
                <a:lnTo>
                  <a:pt x="143434" y="4005"/>
                </a:lnTo>
                <a:lnTo>
                  <a:pt x="143434" y="3598"/>
                </a:lnTo>
                <a:lnTo>
                  <a:pt x="143366" y="3190"/>
                </a:lnTo>
                <a:lnTo>
                  <a:pt x="143162" y="2444"/>
                </a:lnTo>
                <a:lnTo>
                  <a:pt x="142755" y="1765"/>
                </a:lnTo>
                <a:lnTo>
                  <a:pt x="142280" y="1154"/>
                </a:lnTo>
                <a:lnTo>
                  <a:pt x="141737" y="679"/>
                </a:lnTo>
                <a:lnTo>
                  <a:pt x="141058" y="339"/>
                </a:lnTo>
                <a:lnTo>
                  <a:pt x="140311" y="68"/>
                </a:lnTo>
                <a:lnTo>
                  <a:pt x="139904" y="0"/>
                </a:lnTo>
                <a:close/>
                <a:moveTo>
                  <a:pt x="55324" y="95713"/>
                </a:moveTo>
                <a:lnTo>
                  <a:pt x="55052" y="98971"/>
                </a:lnTo>
                <a:lnTo>
                  <a:pt x="54713" y="102297"/>
                </a:lnTo>
                <a:lnTo>
                  <a:pt x="54374" y="105284"/>
                </a:lnTo>
                <a:lnTo>
                  <a:pt x="53966" y="107388"/>
                </a:lnTo>
                <a:lnTo>
                  <a:pt x="53763" y="108203"/>
                </a:lnTo>
                <a:lnTo>
                  <a:pt x="53627" y="108746"/>
                </a:lnTo>
                <a:lnTo>
                  <a:pt x="53423" y="109153"/>
                </a:lnTo>
                <a:lnTo>
                  <a:pt x="53220" y="109357"/>
                </a:lnTo>
                <a:lnTo>
                  <a:pt x="52677" y="109493"/>
                </a:lnTo>
                <a:lnTo>
                  <a:pt x="51794" y="109696"/>
                </a:lnTo>
                <a:lnTo>
                  <a:pt x="49690" y="110036"/>
                </a:lnTo>
                <a:lnTo>
                  <a:pt x="48061" y="110307"/>
                </a:lnTo>
                <a:lnTo>
                  <a:pt x="47450" y="110443"/>
                </a:lnTo>
                <a:lnTo>
                  <a:pt x="47110" y="110511"/>
                </a:lnTo>
                <a:lnTo>
                  <a:pt x="47042" y="110579"/>
                </a:lnTo>
                <a:lnTo>
                  <a:pt x="47042" y="110783"/>
                </a:lnTo>
                <a:lnTo>
                  <a:pt x="47110" y="110850"/>
                </a:lnTo>
                <a:lnTo>
                  <a:pt x="47585" y="110918"/>
                </a:lnTo>
                <a:lnTo>
                  <a:pt x="48400" y="110986"/>
                </a:lnTo>
                <a:lnTo>
                  <a:pt x="51387" y="111054"/>
                </a:lnTo>
                <a:lnTo>
                  <a:pt x="56071" y="111122"/>
                </a:lnTo>
                <a:lnTo>
                  <a:pt x="87092" y="111122"/>
                </a:lnTo>
                <a:lnTo>
                  <a:pt x="91708" y="111054"/>
                </a:lnTo>
                <a:lnTo>
                  <a:pt x="94695" y="110986"/>
                </a:lnTo>
                <a:lnTo>
                  <a:pt x="95578" y="110918"/>
                </a:lnTo>
                <a:lnTo>
                  <a:pt x="96053" y="110850"/>
                </a:lnTo>
                <a:lnTo>
                  <a:pt x="96121" y="110783"/>
                </a:lnTo>
                <a:lnTo>
                  <a:pt x="96121" y="110579"/>
                </a:lnTo>
                <a:lnTo>
                  <a:pt x="96053" y="110511"/>
                </a:lnTo>
                <a:lnTo>
                  <a:pt x="95713" y="110443"/>
                </a:lnTo>
                <a:lnTo>
                  <a:pt x="95102" y="110307"/>
                </a:lnTo>
                <a:lnTo>
                  <a:pt x="93473" y="110036"/>
                </a:lnTo>
                <a:lnTo>
                  <a:pt x="91369" y="109696"/>
                </a:lnTo>
                <a:lnTo>
                  <a:pt x="90487" y="109493"/>
                </a:lnTo>
                <a:lnTo>
                  <a:pt x="89943" y="109357"/>
                </a:lnTo>
                <a:lnTo>
                  <a:pt x="89740" y="109153"/>
                </a:lnTo>
                <a:lnTo>
                  <a:pt x="89536" y="108746"/>
                </a:lnTo>
                <a:lnTo>
                  <a:pt x="89333" y="108203"/>
                </a:lnTo>
                <a:lnTo>
                  <a:pt x="89197" y="107388"/>
                </a:lnTo>
                <a:lnTo>
                  <a:pt x="88789" y="105284"/>
                </a:lnTo>
                <a:lnTo>
                  <a:pt x="88382" y="102297"/>
                </a:lnTo>
                <a:lnTo>
                  <a:pt x="88043" y="98971"/>
                </a:lnTo>
                <a:lnTo>
                  <a:pt x="87839" y="95713"/>
                </a:lnTo>
                <a:close/>
                <a:moveTo>
                  <a:pt x="47450" y="111054"/>
                </a:moveTo>
                <a:lnTo>
                  <a:pt x="47450" y="111122"/>
                </a:lnTo>
                <a:lnTo>
                  <a:pt x="47450" y="111393"/>
                </a:lnTo>
                <a:lnTo>
                  <a:pt x="47518" y="111461"/>
                </a:lnTo>
                <a:lnTo>
                  <a:pt x="48807" y="111529"/>
                </a:lnTo>
                <a:lnTo>
                  <a:pt x="52473" y="111597"/>
                </a:lnTo>
                <a:lnTo>
                  <a:pt x="62384" y="111665"/>
                </a:lnTo>
                <a:lnTo>
                  <a:pt x="80779" y="111665"/>
                </a:lnTo>
                <a:lnTo>
                  <a:pt x="90622" y="111597"/>
                </a:lnTo>
                <a:lnTo>
                  <a:pt x="94356" y="111529"/>
                </a:lnTo>
                <a:lnTo>
                  <a:pt x="95646" y="111461"/>
                </a:lnTo>
                <a:lnTo>
                  <a:pt x="95713" y="111393"/>
                </a:lnTo>
                <a:lnTo>
                  <a:pt x="95713" y="111122"/>
                </a:lnTo>
                <a:lnTo>
                  <a:pt x="95646" y="111054"/>
                </a:lnTo>
                <a:lnTo>
                  <a:pt x="94084" y="111122"/>
                </a:lnTo>
                <a:lnTo>
                  <a:pt x="91233" y="111190"/>
                </a:lnTo>
                <a:lnTo>
                  <a:pt x="80847" y="111258"/>
                </a:lnTo>
                <a:lnTo>
                  <a:pt x="62316" y="111258"/>
                </a:lnTo>
                <a:lnTo>
                  <a:pt x="51930" y="111190"/>
                </a:lnTo>
                <a:lnTo>
                  <a:pt x="49079" y="111122"/>
                </a:lnTo>
                <a:lnTo>
                  <a:pt x="47518" y="111054"/>
                </a:lnTo>
                <a:close/>
              </a:path>
            </a:pathLst>
          </a:custGeom>
          <a:solidFill>
            <a:schemeClr val="accent5">
              <a:lumMod val="75000"/>
            </a:schemeClr>
          </a:solidFill>
          <a:ln w="19050" cap="flat" cmpd="sng">
            <a:solidFill>
              <a:srgbClr val="FFFFFF"/>
            </a:solidFill>
            <a:prstDash val="solid"/>
            <a:round/>
            <a:headEnd type="none" w="med" len="med"/>
            <a:tailEnd type="none" w="med" len="med"/>
          </a:ln>
        </p:spPr>
        <p:txBody>
          <a:bodyPr lIns="91425" tIns="91425" rIns="91425" bIns="91425" anchor="ctr" anchorCtr="0">
            <a:noAutofit/>
          </a:bodyPr>
          <a:lstStyle/>
          <a:p>
            <a:pPr lvl="0">
              <a:spcBef>
                <a:spcPts val="0"/>
              </a:spcBef>
              <a:buNone/>
            </a:pPr>
            <a:endParaRPr dirty="0"/>
          </a:p>
        </p:txBody>
      </p:sp>
      <p:sp>
        <p:nvSpPr>
          <p:cNvPr id="2" name="AutoShape 13" descr="Image result for laptop icon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 name="AutoShape 15" descr="Image result for laptop icons"/>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31" y="33689"/>
            <a:ext cx="9135880" cy="5143500"/>
          </a:xfrm>
          <a:prstGeom prst="rect">
            <a:avLst/>
          </a:prstGeom>
        </p:spPr>
      </p:pic>
      <p:sp>
        <p:nvSpPr>
          <p:cNvPr id="4" name="TextBox 3"/>
          <p:cNvSpPr txBox="1"/>
          <p:nvPr/>
        </p:nvSpPr>
        <p:spPr>
          <a:xfrm rot="20632236">
            <a:off x="372099" y="3994779"/>
            <a:ext cx="1967832" cy="400110"/>
          </a:xfrm>
          <a:prstGeom prst="rect">
            <a:avLst/>
          </a:prstGeom>
          <a:solidFill>
            <a:schemeClr val="tx1"/>
          </a:solidFill>
        </p:spPr>
        <p:txBody>
          <a:bodyPr wrap="square" rtlCol="0">
            <a:spAutoFit/>
          </a:bodyPr>
          <a:lstStyle/>
          <a:p>
            <a:pPr algn="ctr"/>
            <a:endParaRPr lang="en-US" sz="2000" b="1" i="1" dirty="0">
              <a:solidFill>
                <a:schemeClr val="bg1"/>
              </a:solidFill>
            </a:endParaRPr>
          </a:p>
        </p:txBody>
      </p:sp>
      <p:sp>
        <p:nvSpPr>
          <p:cNvPr id="11" name="TextBox 10"/>
          <p:cNvSpPr txBox="1"/>
          <p:nvPr/>
        </p:nvSpPr>
        <p:spPr>
          <a:xfrm>
            <a:off x="2248697" y="1352550"/>
            <a:ext cx="4951406" cy="461665"/>
          </a:xfrm>
          <a:prstGeom prst="rect">
            <a:avLst/>
          </a:prstGeom>
          <a:solidFill>
            <a:schemeClr val="tx1"/>
          </a:solidFill>
        </p:spPr>
        <p:txBody>
          <a:bodyPr wrap="square" rtlCol="0">
            <a:spAutoFit/>
          </a:bodyPr>
          <a:lstStyle/>
          <a:p>
            <a:pPr algn="ctr"/>
            <a:endParaRPr lang="en-US" sz="2400" b="1" dirty="0">
              <a:solidFill>
                <a:schemeClr val="bg1"/>
              </a:solidFill>
              <a:effectLst>
                <a:outerShdw blurRad="38100" dist="38100" dir="2700000" algn="tl">
                  <a:srgbClr val="000000">
                    <a:alpha val="43137"/>
                  </a:srgbClr>
                </a:outerShdw>
              </a:effectLst>
            </a:endParaRPr>
          </a:p>
        </p:txBody>
      </p:sp>
      <p:sp>
        <p:nvSpPr>
          <p:cNvPr id="8" name="Slide Number Placeholder 7"/>
          <p:cNvSpPr>
            <a:spLocks noGrp="1"/>
          </p:cNvSpPr>
          <p:nvPr>
            <p:ph type="sldNum" sz="quarter" idx="12"/>
          </p:nvPr>
        </p:nvSpPr>
        <p:spPr/>
        <p:txBody>
          <a:bodyPr/>
          <a:lstStyle/>
          <a:p>
            <a:fld id="{5F6AE028-0B67-4BE6-8617-910594138DE0}" type="slidenum">
              <a:rPr lang="en-US" smtClean="0"/>
              <a:t>51</a:t>
            </a:fld>
            <a:endParaRPr lang="en-US" dirty="0"/>
          </a:p>
        </p:txBody>
      </p:sp>
    </p:spTree>
    <p:extLst>
      <p:ext uri="{BB962C8B-B14F-4D97-AF65-F5344CB8AC3E}">
        <p14:creationId xmlns:p14="http://schemas.microsoft.com/office/powerpoint/2010/main" val="1805945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80"/>
        <p:cNvGrpSpPr/>
        <p:nvPr/>
      </p:nvGrpSpPr>
      <p:grpSpPr>
        <a:xfrm>
          <a:off x="0" y="0"/>
          <a:ext cx="0" cy="0"/>
          <a:chOff x="0" y="0"/>
          <a:chExt cx="0" cy="0"/>
        </a:xfrm>
      </p:grpSpPr>
      <p:sp>
        <p:nvSpPr>
          <p:cNvPr id="182" name="Shape 182"/>
          <p:cNvSpPr txBox="1">
            <a:spLocks noGrp="1"/>
          </p:cNvSpPr>
          <p:nvPr>
            <p:ph type="title"/>
          </p:nvPr>
        </p:nvSpPr>
        <p:spPr>
          <a:xfrm>
            <a:off x="228600" y="1657350"/>
            <a:ext cx="2046300" cy="2072450"/>
          </a:xfrm>
          <a:prstGeom prst="rect">
            <a:avLst/>
          </a:prstGeom>
        </p:spPr>
        <p:txBody>
          <a:bodyPr lIns="91425" tIns="91425" rIns="91425" bIns="91425" anchor="t" anchorCtr="0">
            <a:noAutofit/>
          </a:bodyPr>
          <a:lstStyle/>
          <a:p>
            <a:pPr lvl="0" algn="l"/>
            <a:r>
              <a:rPr lang="en-US" sz="2400" dirty="0" smtClean="0">
                <a:solidFill>
                  <a:schemeClr val="bg1"/>
                </a:solidFill>
              </a:rPr>
              <a:t>Electronic Voting Process</a:t>
            </a:r>
            <a:br>
              <a:rPr lang="en-US" sz="2400" dirty="0" smtClean="0">
                <a:solidFill>
                  <a:schemeClr val="bg1"/>
                </a:solidFill>
              </a:rPr>
            </a:br>
            <a:endParaRPr lang="en" sz="2400" dirty="0">
              <a:solidFill>
                <a:schemeClr val="bg1"/>
              </a:solidFill>
            </a:endParaRPr>
          </a:p>
        </p:txBody>
      </p:sp>
      <p:sp>
        <p:nvSpPr>
          <p:cNvPr id="3" name="Text Placeholder 2"/>
          <p:cNvSpPr>
            <a:spLocks noGrp="1"/>
          </p:cNvSpPr>
          <p:nvPr>
            <p:ph type="body" idx="1"/>
          </p:nvPr>
        </p:nvSpPr>
        <p:spPr>
          <a:xfrm>
            <a:off x="2895600" y="467656"/>
            <a:ext cx="5943600" cy="4466293"/>
          </a:xfrm>
        </p:spPr>
        <p:txBody>
          <a:bodyPr/>
          <a:lstStyle/>
          <a:p>
            <a:pPr>
              <a:buNone/>
            </a:pPr>
            <a:r>
              <a:rPr lang="en-US" sz="2400" b="1" i="0" dirty="0">
                <a:solidFill>
                  <a:srgbClr val="C00000"/>
                </a:solidFill>
                <a:effectLst>
                  <a:outerShdw blurRad="38100" dist="38100" dir="2700000" algn="tl">
                    <a:srgbClr val="000000">
                      <a:alpha val="43137"/>
                    </a:srgbClr>
                  </a:outerShdw>
                </a:effectLst>
                <a:latin typeface="Calibri" panose="020F0502020204030204" pitchFamily="34" charset="0"/>
              </a:rPr>
              <a:t>How?</a:t>
            </a:r>
          </a:p>
          <a:p>
            <a:pPr marL="463550" indent="-231775">
              <a:buClr>
                <a:schemeClr val="tx2"/>
              </a:buClr>
            </a:pPr>
            <a:r>
              <a:rPr lang="en-US" sz="2000" i="0" dirty="0" smtClean="0">
                <a:solidFill>
                  <a:srgbClr val="C00000"/>
                </a:solidFill>
                <a:latin typeface="Calibri" panose="020F0502020204030204" pitchFamily="34" charset="0"/>
              </a:rPr>
              <a:t>Your </a:t>
            </a:r>
            <a:r>
              <a:rPr lang="en-US" sz="2000" i="0" dirty="0">
                <a:solidFill>
                  <a:srgbClr val="C00000"/>
                </a:solidFill>
                <a:latin typeface="Calibri" panose="020F0502020204030204" pitchFamily="34" charset="0"/>
              </a:rPr>
              <a:t>smartphone, tablet, laptop, computer OR computer station in Member Services area</a:t>
            </a:r>
          </a:p>
          <a:p>
            <a:pPr marL="463550" indent="-231775">
              <a:buClr>
                <a:schemeClr val="tx2"/>
              </a:buClr>
            </a:pPr>
            <a:endParaRPr lang="en-US" sz="2000" i="0" dirty="0">
              <a:solidFill>
                <a:srgbClr val="C00000"/>
              </a:solidFill>
              <a:latin typeface="Calibri" panose="020F0502020204030204" pitchFamily="34" charset="0"/>
            </a:endParaRPr>
          </a:p>
          <a:p>
            <a:pPr marL="463550" indent="-231775">
              <a:buClr>
                <a:schemeClr val="tx2"/>
              </a:buClr>
            </a:pPr>
            <a:r>
              <a:rPr lang="en-US" sz="2000" i="0" dirty="0" smtClean="0">
                <a:solidFill>
                  <a:srgbClr val="C00000"/>
                </a:solidFill>
                <a:latin typeface="Calibri" panose="020F0502020204030204" pitchFamily="34" charset="0"/>
              </a:rPr>
              <a:t>Only </a:t>
            </a:r>
            <a:r>
              <a:rPr lang="en-US" sz="2000" i="0" u="sng" dirty="0">
                <a:solidFill>
                  <a:srgbClr val="C00000"/>
                </a:solidFill>
                <a:latin typeface="Calibri" panose="020F0502020204030204" pitchFamily="34" charset="0"/>
              </a:rPr>
              <a:t>registered</a:t>
            </a:r>
            <a:r>
              <a:rPr lang="en-US" sz="2000" i="0" dirty="0">
                <a:solidFill>
                  <a:srgbClr val="C00000"/>
                </a:solidFill>
                <a:latin typeface="Calibri" panose="020F0502020204030204" pitchFamily="34" charset="0"/>
              </a:rPr>
              <a:t> </a:t>
            </a:r>
            <a:r>
              <a:rPr lang="en-US" sz="2000" i="0" u="sng" dirty="0">
                <a:solidFill>
                  <a:srgbClr val="C00000"/>
                </a:solidFill>
                <a:latin typeface="Calibri" panose="020F0502020204030204" pitchFamily="34" charset="0"/>
              </a:rPr>
              <a:t>delegates</a:t>
            </a:r>
            <a:r>
              <a:rPr lang="en-US" sz="2000" i="0" dirty="0">
                <a:solidFill>
                  <a:srgbClr val="C00000"/>
                </a:solidFill>
                <a:latin typeface="Calibri" panose="020F0502020204030204" pitchFamily="34" charset="0"/>
              </a:rPr>
              <a:t> of Lodges in good standing are eligible to vote </a:t>
            </a:r>
          </a:p>
          <a:p>
            <a:pPr marL="463550" indent="-231775">
              <a:buClr>
                <a:schemeClr val="tx2"/>
              </a:buClr>
            </a:pPr>
            <a:endParaRPr lang="en-US" sz="2000" i="0" dirty="0">
              <a:solidFill>
                <a:srgbClr val="C00000"/>
              </a:solidFill>
              <a:latin typeface="Calibri" panose="020F0502020204030204" pitchFamily="34" charset="0"/>
            </a:endParaRPr>
          </a:p>
          <a:p>
            <a:pPr marL="463550" indent="-231775">
              <a:buClr>
                <a:schemeClr val="tx2"/>
              </a:buClr>
            </a:pPr>
            <a:r>
              <a:rPr lang="en-US" sz="2000" i="0" dirty="0" smtClean="0">
                <a:solidFill>
                  <a:srgbClr val="C00000"/>
                </a:solidFill>
                <a:latin typeface="Calibri" panose="020F0502020204030204" pitchFamily="34" charset="0"/>
              </a:rPr>
              <a:t>Voting </a:t>
            </a:r>
            <a:r>
              <a:rPr lang="en-US" sz="2000" i="0" dirty="0">
                <a:solidFill>
                  <a:srgbClr val="C00000"/>
                </a:solidFill>
                <a:latin typeface="Calibri" panose="020F0502020204030204" pitchFamily="34" charset="0"/>
              </a:rPr>
              <a:t>process will be substantially similar to the voting process at the Las Vegas 2019 International Convention</a:t>
            </a:r>
          </a:p>
          <a:p>
            <a:endParaRPr lang="en-US" sz="1800" i="0" dirty="0">
              <a:solidFill>
                <a:srgbClr val="C00000"/>
              </a:solidFill>
            </a:endParaRPr>
          </a:p>
        </p:txBody>
      </p:sp>
      <p:pic>
        <p:nvPicPr>
          <p:cNvPr id="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6901"/>
          <a:stretch/>
        </p:blipFill>
        <p:spPr bwMode="auto">
          <a:xfrm>
            <a:off x="-12192" y="-95250"/>
            <a:ext cx="2590800" cy="1125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idx="12"/>
          </p:nvPr>
        </p:nvSpPr>
        <p:spPr/>
        <p:txBody>
          <a:bodyPr/>
          <a:lstStyle/>
          <a:p>
            <a:fld id="{00000000-1234-1234-1234-123412341234}" type="slidenum">
              <a:rPr lang="en" smtClean="0"/>
              <a:pPr/>
              <a:t>52</a:t>
            </a:fld>
            <a:endParaRPr lang="en"/>
          </a:p>
        </p:txBody>
      </p:sp>
    </p:spTree>
    <p:extLst>
      <p:ext uri="{BB962C8B-B14F-4D97-AF65-F5344CB8AC3E}">
        <p14:creationId xmlns:p14="http://schemas.microsoft.com/office/powerpoint/2010/main" val="1010571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2" name="Shape 472"/>
          <p:cNvSpPr txBox="1">
            <a:spLocks noGrp="1"/>
          </p:cNvSpPr>
          <p:nvPr>
            <p:ph type="sldNum" idx="4294967295"/>
          </p:nvPr>
        </p:nvSpPr>
        <p:spPr>
          <a:xfrm>
            <a:off x="8556783" y="4749850"/>
            <a:ext cx="548700" cy="393600"/>
          </a:xfrm>
          <a:prstGeom prst="rect">
            <a:avLst/>
          </a:prstGeom>
        </p:spPr>
        <p:txBody>
          <a:bodyPr lIns="91425" tIns="91425" rIns="91425" bIns="91425" anchor="ctr" anchorCtr="0">
            <a:noAutofit/>
          </a:bodyPr>
          <a:lstStyle/>
          <a:p>
            <a:pPr lvl="0" rtl="0">
              <a:spcBef>
                <a:spcPts val="0"/>
              </a:spcBef>
              <a:buNone/>
            </a:pPr>
            <a:fld id="{00000000-1234-1234-1234-123412341234}" type="slidenum">
              <a:rPr lang="en"/>
              <a:t>53</a:t>
            </a:fld>
            <a:endParaRPr lang="en"/>
          </a:p>
        </p:txBody>
      </p:sp>
      <p:sp>
        <p:nvSpPr>
          <p:cNvPr id="8" name="Rectangle 7"/>
          <p:cNvSpPr/>
          <p:nvPr/>
        </p:nvSpPr>
        <p:spPr>
          <a:xfrm>
            <a:off x="0" y="0"/>
            <a:ext cx="9144000" cy="5143500"/>
          </a:xfrm>
          <a:prstGeom prst="rect">
            <a:avLst/>
          </a:prstGeom>
          <a:solidFill>
            <a:schemeClr val="bg1"/>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80" cy="5143500"/>
          </a:xfrm>
          <a:prstGeom prst="rect">
            <a:avLst/>
          </a:prstGeom>
        </p:spPr>
      </p:pic>
      <p:pic>
        <p:nvPicPr>
          <p:cNvPr id="11" name="Picture 10"/>
          <p:cNvPicPr>
            <a:picLocks noChangeAspect="1"/>
          </p:cNvPicPr>
          <p:nvPr/>
        </p:nvPicPr>
        <p:blipFill rotWithShape="1">
          <a:blip r:embed="rId4">
            <a:extLst>
              <a:ext uri="{28A0092B-C50C-407E-A947-70E740481C1C}">
                <a14:useLocalDpi xmlns:a14="http://schemas.microsoft.com/office/drawing/2010/main" val="0"/>
              </a:ext>
            </a:extLst>
          </a:blip>
          <a:srcRect r="15583"/>
          <a:stretch/>
        </p:blipFill>
        <p:spPr>
          <a:xfrm rot="384638">
            <a:off x="4861407" y="1645246"/>
            <a:ext cx="4028090" cy="2679735"/>
          </a:xfrm>
          <a:prstGeom prst="rect">
            <a:avLst/>
          </a:prstGeom>
          <a:ln>
            <a:noFill/>
          </a:ln>
          <a:effectLst>
            <a:outerShdw blurRad="292100" dist="139700" dir="2700000" algn="tl" rotWithShape="0">
              <a:srgbClr val="333333">
                <a:alpha val="65000"/>
              </a:srgbClr>
            </a:outerShdw>
          </a:effectLst>
        </p:spPr>
      </p:pic>
      <p:sp>
        <p:nvSpPr>
          <p:cNvPr id="471" name="Shape 471"/>
          <p:cNvSpPr txBox="1">
            <a:spLocks noGrp="1"/>
          </p:cNvSpPr>
          <p:nvPr>
            <p:ph type="title"/>
          </p:nvPr>
        </p:nvSpPr>
        <p:spPr>
          <a:xfrm>
            <a:off x="1600200" y="590550"/>
            <a:ext cx="6629400" cy="2165963"/>
          </a:xfrm>
          <a:prstGeom prst="rect">
            <a:avLst/>
          </a:prstGeom>
        </p:spPr>
        <p:txBody>
          <a:bodyPr lIns="91425" tIns="91425" rIns="91425" bIns="91425" anchor="b" anchorCtr="0">
            <a:noAutofit/>
          </a:bodyPr>
          <a:lstStyle/>
          <a:p>
            <a:pPr lvl="0" algn="l" rtl="0">
              <a:spcBef>
                <a:spcPts val="0"/>
              </a:spcBef>
              <a:buNone/>
            </a:pPr>
            <a:r>
              <a:rPr lang="en" sz="3000" b="1" cap="all" dirty="0">
                <a:ln w="9000" cmpd="sng">
                  <a:solidFill>
                    <a:srgbClr val="609AC4"/>
                  </a:solidFill>
                  <a:prstDash val="solid"/>
                </a:ln>
                <a:solidFill>
                  <a:schemeClr val="accent5">
                    <a:lumMod val="60000"/>
                    <a:lumOff val="40000"/>
                  </a:schemeClr>
                </a:solidFill>
                <a:effectLst>
                  <a:reflection blurRad="12700" stA="28000" endPos="45000" dist="1000" dir="5400000" sy="-100000" algn="bl" rotWithShape="0"/>
                </a:effectLst>
              </a:rPr>
              <a:t>Thank you very much for your  </a:t>
            </a:r>
            <a:r>
              <a:rPr lang="en" sz="3000" b="1" cap="all" dirty="0" smtClean="0">
                <a:ln w="9000" cmpd="sng">
                  <a:solidFill>
                    <a:srgbClr val="609AC4"/>
                  </a:solidFill>
                  <a:prstDash val="solid"/>
                </a:ln>
                <a:solidFill>
                  <a:schemeClr val="accent5">
                    <a:lumMod val="60000"/>
                    <a:lumOff val="40000"/>
                  </a:schemeClr>
                </a:solidFill>
                <a:effectLst>
                  <a:reflection blurRad="12700" stA="28000" endPos="45000" dist="1000" dir="5400000" sy="-100000" algn="bl" rotWithShape="0"/>
                </a:effectLst>
              </a:rPr>
              <a:t>ATTENTION…</a:t>
            </a:r>
            <a:br>
              <a:rPr lang="en" sz="3000" b="1" cap="all" dirty="0" smtClean="0">
                <a:ln w="9000" cmpd="sng">
                  <a:solidFill>
                    <a:srgbClr val="609AC4"/>
                  </a:solidFill>
                  <a:prstDash val="solid"/>
                </a:ln>
                <a:solidFill>
                  <a:schemeClr val="accent5">
                    <a:lumMod val="60000"/>
                    <a:lumOff val="40000"/>
                  </a:schemeClr>
                </a:solidFill>
                <a:effectLst>
                  <a:reflection blurRad="12700" stA="28000" endPos="45000" dist="1000" dir="5400000" sy="-100000" algn="bl" rotWithShape="0"/>
                </a:effectLst>
              </a:rPr>
            </a:br>
            <a:r>
              <a:rPr lang="en" sz="3000" b="1" cap="all" dirty="0">
                <a:ln w="9000" cmpd="sng">
                  <a:solidFill>
                    <a:srgbClr val="609AC4"/>
                  </a:solidFill>
                  <a:prstDash val="solid"/>
                </a:ln>
                <a:solidFill>
                  <a:schemeClr val="accent5">
                    <a:lumMod val="60000"/>
                    <a:lumOff val="40000"/>
                  </a:schemeClr>
                </a:solidFill>
                <a:effectLst>
                  <a:reflection blurRad="12700" stA="28000" endPos="45000" dist="1000" dir="5400000" sy="-100000" algn="bl" rotWithShape="0"/>
                </a:effectLst>
              </a:rPr>
              <a:t/>
            </a:r>
            <a:br>
              <a:rPr lang="en" sz="3000" b="1" cap="all" dirty="0">
                <a:ln w="9000" cmpd="sng">
                  <a:solidFill>
                    <a:srgbClr val="609AC4"/>
                  </a:solidFill>
                  <a:prstDash val="solid"/>
                </a:ln>
                <a:solidFill>
                  <a:schemeClr val="accent5">
                    <a:lumMod val="60000"/>
                    <a:lumOff val="40000"/>
                  </a:schemeClr>
                </a:solidFill>
                <a:effectLst>
                  <a:reflection blurRad="12700" stA="28000" endPos="45000" dist="1000" dir="5400000" sy="-100000" algn="bl" rotWithShape="0"/>
                </a:effectLst>
              </a:rPr>
            </a:br>
            <a:r>
              <a:rPr lang="en" sz="3200" b="1" cap="all" dirty="0" smtClean="0">
                <a:ln w="9000" cmpd="sng">
                  <a:solidFill>
                    <a:srgbClr val="609AC4"/>
                  </a:solidFill>
                  <a:prstDash val="solid"/>
                </a:ln>
                <a:solidFill>
                  <a:schemeClr val="accent5">
                    <a:lumMod val="60000"/>
                    <a:lumOff val="40000"/>
                  </a:schemeClr>
                </a:solidFill>
                <a:effectLst>
                  <a:reflection blurRad="12700" stA="28000" endPos="45000" dist="1000" dir="5400000" sy="-100000" algn="bl" rotWithShape="0"/>
                </a:effectLst>
              </a:rPr>
              <a:t>any questions?</a:t>
            </a:r>
            <a:endParaRPr lang="en" sz="3200" b="1" cap="all" dirty="0">
              <a:ln w="9000" cmpd="sng">
                <a:solidFill>
                  <a:srgbClr val="609AC4"/>
                </a:solidFill>
                <a:prstDash val="solid"/>
              </a:ln>
              <a:solidFill>
                <a:schemeClr val="accent5">
                  <a:lumMod val="60000"/>
                  <a:lumOff val="40000"/>
                </a:schemeClr>
              </a:soli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1603994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314"/>
        <p:cNvGrpSpPr/>
        <p:nvPr/>
      </p:nvGrpSpPr>
      <p:grpSpPr>
        <a:xfrm>
          <a:off x="0" y="0"/>
          <a:ext cx="0" cy="0"/>
          <a:chOff x="0" y="0"/>
          <a:chExt cx="0" cy="0"/>
        </a:xfrm>
      </p:grpSpPr>
      <p:sp>
        <p:nvSpPr>
          <p:cNvPr id="316" name="Shape 316"/>
          <p:cNvSpPr txBox="1">
            <a:spLocks noGrp="1"/>
          </p:cNvSpPr>
          <p:nvPr>
            <p:ph type="title" idx="4294967295"/>
          </p:nvPr>
        </p:nvSpPr>
        <p:spPr>
          <a:xfrm>
            <a:off x="76200" y="2731650"/>
            <a:ext cx="2514600" cy="2126100"/>
          </a:xfrm>
          <a:prstGeom prst="rect">
            <a:avLst/>
          </a:prstGeom>
        </p:spPr>
        <p:txBody>
          <a:bodyPr lIns="91425" tIns="91425" rIns="91425" bIns="91425" anchor="b" anchorCtr="0">
            <a:noAutofit/>
          </a:bodyPr>
          <a:lstStyle/>
          <a:p>
            <a:pPr lvl="0" algn="l" rtl="0">
              <a:spcBef>
                <a:spcPts val="0"/>
              </a:spcBef>
              <a:buNone/>
            </a:pPr>
            <a:r>
              <a:rPr lang="en" sz="2800" b="1" cap="all" dirty="0" smtClean="0">
                <a:ln w="9000" cmpd="sng">
                  <a:solidFill>
                    <a:srgbClr val="609AC4"/>
                  </a:solidFill>
                  <a:prstDash val="solid"/>
                </a:ln>
                <a:solidFill>
                  <a:schemeClr val="accent5">
                    <a:lumMod val="60000"/>
                    <a:lumOff val="40000"/>
                  </a:schemeClr>
                </a:solidFill>
                <a:effectLst>
                  <a:reflection blurRad="12700" stA="28000" endPos="45000" dist="1000" dir="5400000" sy="-100000" algn="bl" rotWithShape="0"/>
                </a:effectLst>
              </a:rPr>
              <a:t>The PURPOSE of the FRATERNITY is not changing</a:t>
            </a:r>
            <a:endParaRPr lang="en" sz="2800" b="1" cap="all" dirty="0">
              <a:ln w="9000" cmpd="sng">
                <a:solidFill>
                  <a:srgbClr val="609AC4"/>
                </a:solidFill>
                <a:prstDash val="solid"/>
              </a:ln>
              <a:solidFill>
                <a:schemeClr val="accent5">
                  <a:lumMod val="60000"/>
                  <a:lumOff val="40000"/>
                </a:schemeClr>
              </a:solidFill>
              <a:effectLst>
                <a:reflection blurRad="12700" stA="28000" endPos="45000" dist="1000" dir="5400000" sy="-100000" algn="bl" rotWithShape="0"/>
              </a:effectLst>
            </a:endParaRPr>
          </a:p>
        </p:txBody>
      </p:sp>
      <p:sp>
        <p:nvSpPr>
          <p:cNvPr id="14" name="Shape 131"/>
          <p:cNvSpPr txBox="1">
            <a:spLocks/>
          </p:cNvSpPr>
          <p:nvPr/>
        </p:nvSpPr>
        <p:spPr>
          <a:xfrm>
            <a:off x="3028951" y="285750"/>
            <a:ext cx="5638801" cy="4038600"/>
          </a:xfrm>
          <a:prstGeom prst="rect">
            <a:avLst/>
          </a:prstGeom>
        </p:spPr>
        <p:txBody>
          <a:bodyPr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285750" indent="-285750">
              <a:buFont typeface="Arial" pitchFamily="34" charset="0"/>
              <a:buChar char="•"/>
            </a:pPr>
            <a:r>
              <a:rPr lang="en-US" sz="1800" dirty="0" smtClean="0">
                <a:solidFill>
                  <a:prstClr val="white"/>
                </a:solidFill>
              </a:rPr>
              <a:t>Unite in bonds of fraternity benevolence and charity all acceptable individuals of good character…</a:t>
            </a:r>
          </a:p>
          <a:p>
            <a:pPr marL="285750" indent="-285750">
              <a:buFont typeface="Arial" pitchFamily="34" charset="0"/>
              <a:buChar char="•"/>
            </a:pPr>
            <a:endParaRPr lang="en-US" sz="1800" dirty="0">
              <a:solidFill>
                <a:prstClr val="white"/>
              </a:solidFill>
            </a:endParaRPr>
          </a:p>
          <a:p>
            <a:pPr marL="285750" indent="-285750">
              <a:buFont typeface="Arial" pitchFamily="34" charset="0"/>
              <a:buChar char="•"/>
            </a:pPr>
            <a:r>
              <a:rPr lang="en-US" sz="1800" dirty="0" smtClean="0">
                <a:solidFill>
                  <a:prstClr val="white"/>
                </a:solidFill>
              </a:rPr>
              <a:t>Educate and improve their members and the families of their members socially, morally and intellectually…</a:t>
            </a:r>
          </a:p>
          <a:p>
            <a:pPr marL="285750" indent="-285750">
              <a:buFont typeface="Arial" pitchFamily="34" charset="0"/>
              <a:buChar char="•"/>
            </a:pPr>
            <a:endParaRPr lang="en-US" sz="1800" dirty="0">
              <a:solidFill>
                <a:prstClr val="white"/>
              </a:solidFill>
            </a:endParaRPr>
          </a:p>
          <a:p>
            <a:pPr marL="285750" indent="-285750">
              <a:buFont typeface="Arial" pitchFamily="34" charset="0"/>
              <a:buChar char="•"/>
            </a:pPr>
            <a:r>
              <a:rPr lang="en-US" sz="1800" dirty="0" smtClean="0">
                <a:solidFill>
                  <a:prstClr val="white"/>
                </a:solidFill>
              </a:rPr>
              <a:t>Render particular service to children in need by the operation of one or more vocational, educational institutions of the type and character of the institution now called “</a:t>
            </a:r>
            <a:r>
              <a:rPr lang="en-US" sz="1800" dirty="0">
                <a:solidFill>
                  <a:prstClr val="white"/>
                </a:solidFill>
              </a:rPr>
              <a:t>M</a:t>
            </a:r>
            <a:r>
              <a:rPr lang="en-US" sz="1800" dirty="0" smtClean="0">
                <a:solidFill>
                  <a:prstClr val="white"/>
                </a:solidFill>
              </a:rPr>
              <a:t>ooseheart”…</a:t>
            </a:r>
          </a:p>
          <a:p>
            <a:pPr marL="285750" indent="-285750">
              <a:buFont typeface="Arial" pitchFamily="34" charset="0"/>
              <a:buChar char="•"/>
            </a:pPr>
            <a:endParaRPr lang="en-US" sz="1800" dirty="0" smtClean="0">
              <a:solidFill>
                <a:prstClr val="white"/>
              </a:solidFill>
            </a:endParaRPr>
          </a:p>
          <a:p>
            <a:pPr marL="285750" indent="-285750">
              <a:buFont typeface="Arial" pitchFamily="34" charset="0"/>
              <a:buChar char="•"/>
            </a:pPr>
            <a:r>
              <a:rPr lang="en-US" sz="1800" dirty="0" smtClean="0">
                <a:solidFill>
                  <a:prstClr val="white"/>
                </a:solidFill>
              </a:rPr>
              <a:t>Serve aged members and/or their spouses at one or more institutions of the character and type of the place called “Moosehaven”…</a:t>
            </a:r>
          </a:p>
        </p:txBody>
      </p:sp>
      <p:sp>
        <p:nvSpPr>
          <p:cNvPr id="2" name="TextBox 1"/>
          <p:cNvSpPr txBox="1"/>
          <p:nvPr/>
        </p:nvSpPr>
        <p:spPr>
          <a:xfrm>
            <a:off x="6629400" y="4857750"/>
            <a:ext cx="2209800" cy="215444"/>
          </a:xfrm>
          <a:prstGeom prst="rect">
            <a:avLst/>
          </a:prstGeom>
          <a:noFill/>
        </p:spPr>
        <p:txBody>
          <a:bodyPr wrap="square" rtlCol="0">
            <a:spAutoFit/>
          </a:bodyPr>
          <a:lstStyle/>
          <a:p>
            <a:r>
              <a:rPr lang="en-US" sz="800" dirty="0">
                <a:solidFill>
                  <a:prstClr val="white"/>
                </a:solidFill>
              </a:rPr>
              <a:t>Cite: General Laws, Constitution, Purposes</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 y="-95250"/>
            <a:ext cx="2782824" cy="1125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162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
        <p:nvSpPr>
          <p:cNvPr id="5" name="TextBox 4"/>
          <p:cNvSpPr txBox="1"/>
          <p:nvPr/>
        </p:nvSpPr>
        <p:spPr>
          <a:xfrm>
            <a:off x="2924087" y="1375770"/>
            <a:ext cx="5753435" cy="2123658"/>
          </a:xfrm>
          <a:prstGeom prst="rect">
            <a:avLst/>
          </a:prstGeom>
          <a:noFill/>
        </p:spPr>
        <p:txBody>
          <a:bodyPr wrap="none" rtlCol="0">
            <a:spAutoFit/>
          </a:bodyPr>
          <a:lstStyle/>
          <a:p>
            <a:pPr algn="ctr"/>
            <a:r>
              <a:rPr lang="en-US" sz="4400" b="1" dirty="0" smtClean="0">
                <a:solidFill>
                  <a:srgbClr val="8B0607"/>
                </a:solidFill>
              </a:rPr>
              <a:t>Proposed </a:t>
            </a:r>
          </a:p>
          <a:p>
            <a:pPr algn="ctr"/>
            <a:r>
              <a:rPr lang="en-US" sz="4400" b="1" dirty="0" smtClean="0">
                <a:solidFill>
                  <a:srgbClr val="8B0607"/>
                </a:solidFill>
              </a:rPr>
              <a:t>New </a:t>
            </a:r>
            <a:r>
              <a:rPr lang="en-US" sz="4400" b="1" dirty="0">
                <a:solidFill>
                  <a:srgbClr val="8B0607"/>
                </a:solidFill>
              </a:rPr>
              <a:t>Lodge </a:t>
            </a:r>
            <a:endParaRPr lang="en-US" sz="4400" b="1" dirty="0" smtClean="0">
              <a:solidFill>
                <a:srgbClr val="8B0607"/>
              </a:solidFill>
            </a:endParaRPr>
          </a:p>
          <a:p>
            <a:pPr algn="ctr"/>
            <a:r>
              <a:rPr lang="en-US" sz="4400" b="1" dirty="0" smtClean="0">
                <a:solidFill>
                  <a:srgbClr val="8B0607"/>
                </a:solidFill>
              </a:rPr>
              <a:t>Management </a:t>
            </a:r>
            <a:r>
              <a:rPr lang="en-US" sz="4400" b="1" dirty="0">
                <a:solidFill>
                  <a:srgbClr val="8B0607"/>
                </a:solidFill>
              </a:rPr>
              <a:t>Structure </a:t>
            </a:r>
            <a:endParaRPr lang="en-US" sz="4400" b="1" dirty="0" smtClean="0">
              <a:solidFill>
                <a:srgbClr val="8B0607"/>
              </a:solidFill>
            </a:endParaRPr>
          </a:p>
        </p:txBody>
      </p:sp>
      <p:sp>
        <p:nvSpPr>
          <p:cNvPr id="2" name="Slide Number Placeholder 1"/>
          <p:cNvSpPr>
            <a:spLocks noGrp="1"/>
          </p:cNvSpPr>
          <p:nvPr>
            <p:ph type="sldNum" sz="quarter" idx="12"/>
          </p:nvPr>
        </p:nvSpPr>
        <p:spPr/>
        <p:txBody>
          <a:bodyPr/>
          <a:lstStyle/>
          <a:p>
            <a:fld id="{7DE76802-5A8C-44B2-8503-1479F75E8033}" type="slidenum">
              <a:rPr lang="en-US" smtClean="0">
                <a:solidFill>
                  <a:prstClr val="black">
                    <a:tint val="75000"/>
                  </a:prstClr>
                </a:solidFill>
              </a:rPr>
              <a:pPr/>
              <a:t>7</a:t>
            </a:fld>
            <a:endParaRPr lang="en-US" dirty="0">
              <a:solidFill>
                <a:prstClr val="black">
                  <a:tint val="75000"/>
                </a:prstClr>
              </a:solidFill>
            </a:endParaRPr>
          </a:p>
        </p:txBody>
      </p:sp>
    </p:spTree>
    <p:extLst>
      <p:ext uri="{BB962C8B-B14F-4D97-AF65-F5344CB8AC3E}">
        <p14:creationId xmlns:p14="http://schemas.microsoft.com/office/powerpoint/2010/main" val="2095999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
        <p:nvSpPr>
          <p:cNvPr id="2" name="Title 1">
            <a:extLst>
              <a:ext uri="{FF2B5EF4-FFF2-40B4-BE49-F238E27FC236}">
                <a16:creationId xmlns:a16="http://schemas.microsoft.com/office/drawing/2014/main" xmlns="" id="{99DEC820-8967-4B68-9E37-79A14BF0C2AA}"/>
              </a:ext>
            </a:extLst>
          </p:cNvPr>
          <p:cNvSpPr>
            <a:spLocks noGrp="1"/>
          </p:cNvSpPr>
          <p:nvPr>
            <p:ph type="title"/>
          </p:nvPr>
        </p:nvSpPr>
        <p:spPr>
          <a:xfrm>
            <a:off x="2023872" y="273844"/>
            <a:ext cx="6815328" cy="994172"/>
          </a:xfrm>
        </p:spPr>
        <p:txBody>
          <a:bodyPr>
            <a:normAutofit/>
          </a:bodyPr>
          <a:lstStyle/>
          <a:p>
            <a:pPr algn="l"/>
            <a:r>
              <a:rPr lang="en-US" sz="3000" b="1" dirty="0">
                <a:solidFill>
                  <a:srgbClr val="375EAB"/>
                </a:solidFill>
              </a:rPr>
              <a:t>Membership History and Future Goals</a:t>
            </a:r>
          </a:p>
        </p:txBody>
      </p:sp>
      <p:sp>
        <p:nvSpPr>
          <p:cNvPr id="3" name="Content Placeholder 2">
            <a:extLst>
              <a:ext uri="{FF2B5EF4-FFF2-40B4-BE49-F238E27FC236}">
                <a16:creationId xmlns:a16="http://schemas.microsoft.com/office/drawing/2014/main" xmlns="" id="{C788650C-AD3F-4E41-A56D-5284506E4B10}"/>
              </a:ext>
            </a:extLst>
          </p:cNvPr>
          <p:cNvSpPr>
            <a:spLocks noGrp="1"/>
          </p:cNvSpPr>
          <p:nvPr>
            <p:ph idx="1"/>
          </p:nvPr>
        </p:nvSpPr>
        <p:spPr>
          <a:xfrm>
            <a:off x="2133600" y="1170432"/>
            <a:ext cx="6381750" cy="3462291"/>
          </a:xfrm>
        </p:spPr>
        <p:txBody>
          <a:bodyPr>
            <a:normAutofit fontScale="62500" lnSpcReduction="20000"/>
          </a:bodyPr>
          <a:lstStyle/>
          <a:p>
            <a:pPr>
              <a:lnSpc>
                <a:spcPct val="100000"/>
              </a:lnSpc>
              <a:spcBef>
                <a:spcPts val="1200"/>
              </a:spcBef>
              <a:buClr>
                <a:srgbClr val="8B0607"/>
              </a:buClr>
              <a:buSzPct val="125000"/>
            </a:pPr>
            <a:r>
              <a:rPr lang="en-US" dirty="0"/>
              <a:t>Membership History</a:t>
            </a:r>
          </a:p>
          <a:p>
            <a:pPr>
              <a:lnSpc>
                <a:spcPct val="100000"/>
              </a:lnSpc>
              <a:spcBef>
                <a:spcPts val="1200"/>
              </a:spcBef>
              <a:buClr>
                <a:srgbClr val="8B0607"/>
              </a:buClr>
              <a:buSzPct val="125000"/>
            </a:pPr>
            <a:r>
              <a:rPr lang="en-US" dirty="0"/>
              <a:t>Goals Moving Forward</a:t>
            </a:r>
          </a:p>
          <a:p>
            <a:pPr marL="730250" lvl="1" indent="-266700">
              <a:lnSpc>
                <a:spcPct val="100000"/>
              </a:lnSpc>
              <a:spcBef>
                <a:spcPts val="1200"/>
              </a:spcBef>
              <a:buClr>
                <a:srgbClr val="8B0607"/>
              </a:buClr>
              <a:buSzPct val="90000"/>
              <a:buFont typeface="Wingdings" panose="05000000000000000000" pitchFamily="2" charset="2"/>
              <a:buChar char="Ø"/>
            </a:pPr>
            <a:r>
              <a:rPr lang="en-US" dirty="0"/>
              <a:t>A New Organization</a:t>
            </a:r>
          </a:p>
          <a:p>
            <a:pPr marL="730250" lvl="1" indent="-266700">
              <a:lnSpc>
                <a:spcPct val="100000"/>
              </a:lnSpc>
              <a:spcBef>
                <a:spcPts val="1200"/>
              </a:spcBef>
              <a:buClr>
                <a:srgbClr val="8B0607"/>
              </a:buClr>
              <a:buSzPct val="90000"/>
              <a:buFont typeface="Wingdings" panose="05000000000000000000" pitchFamily="2" charset="2"/>
              <a:buChar char="Ø"/>
            </a:pPr>
            <a:r>
              <a:rPr lang="en-US" dirty="0"/>
              <a:t>Same Mission</a:t>
            </a:r>
          </a:p>
          <a:p>
            <a:pPr marL="730250" lvl="1" indent="-266700">
              <a:lnSpc>
                <a:spcPct val="100000"/>
              </a:lnSpc>
              <a:spcBef>
                <a:spcPts val="1200"/>
              </a:spcBef>
              <a:buClr>
                <a:srgbClr val="8B0607"/>
              </a:buClr>
              <a:buSzPct val="90000"/>
              <a:buFont typeface="Wingdings" panose="05000000000000000000" pitchFamily="2" charset="2"/>
              <a:buChar char="Ø"/>
            </a:pPr>
            <a:r>
              <a:rPr lang="en-US" dirty="0"/>
              <a:t>Reorganized Lodge and Organizational Leadership Structure</a:t>
            </a:r>
          </a:p>
          <a:p>
            <a:pPr marL="730250" lvl="1" indent="-266700">
              <a:lnSpc>
                <a:spcPct val="100000"/>
              </a:lnSpc>
              <a:spcBef>
                <a:spcPts val="1200"/>
              </a:spcBef>
              <a:buClr>
                <a:srgbClr val="8B0607"/>
              </a:buClr>
              <a:buSzPct val="90000"/>
              <a:buFont typeface="Wingdings" panose="05000000000000000000" pitchFamily="2" charset="2"/>
              <a:buChar char="Ø"/>
            </a:pPr>
            <a:r>
              <a:rPr lang="en-US" dirty="0"/>
              <a:t>A Workable Dues Structure for Long-Term Organizational Sustainability</a:t>
            </a:r>
          </a:p>
          <a:p>
            <a:pPr marL="730250" lvl="1" indent="-266700">
              <a:lnSpc>
                <a:spcPct val="100000"/>
              </a:lnSpc>
              <a:spcBef>
                <a:spcPts val="1200"/>
              </a:spcBef>
              <a:buClr>
                <a:srgbClr val="8B0607"/>
              </a:buClr>
              <a:buSzPct val="90000"/>
              <a:buFont typeface="Wingdings" panose="05000000000000000000" pitchFamily="2" charset="2"/>
              <a:buChar char="Ø"/>
            </a:pPr>
            <a:r>
              <a:rPr lang="en-US" dirty="0"/>
              <a:t>Honor and respect our Legacy, work in the present, </a:t>
            </a:r>
            <a:br>
              <a:rPr lang="en-US" dirty="0"/>
            </a:br>
            <a:r>
              <a:rPr lang="en-US" dirty="0"/>
              <a:t>and strive to ensure our future</a:t>
            </a:r>
          </a:p>
        </p:txBody>
      </p:sp>
      <p:sp>
        <p:nvSpPr>
          <p:cNvPr id="6" name="Slide Number Placeholder 5"/>
          <p:cNvSpPr>
            <a:spLocks noGrp="1"/>
          </p:cNvSpPr>
          <p:nvPr>
            <p:ph type="sldNum" sz="quarter" idx="12"/>
          </p:nvPr>
        </p:nvSpPr>
        <p:spPr/>
        <p:txBody>
          <a:bodyPr/>
          <a:lstStyle/>
          <a:p>
            <a:fld id="{5F6AE028-0B67-4BE6-8617-910594138DE0}" type="slidenum">
              <a:rPr lang="en-US" smtClean="0"/>
              <a:t>8</a:t>
            </a:fld>
            <a:endParaRPr lang="en-US" dirty="0"/>
          </a:p>
        </p:txBody>
      </p:sp>
    </p:spTree>
    <p:extLst>
      <p:ext uri="{BB962C8B-B14F-4D97-AF65-F5344CB8AC3E}">
        <p14:creationId xmlns:p14="http://schemas.microsoft.com/office/powerpoint/2010/main" val="1521687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39939" cy="51435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0" y="0"/>
            <a:ext cx="9135879" cy="5143500"/>
          </a:xfrm>
          <a:prstGeom prst="rect">
            <a:avLst/>
          </a:prstGeom>
        </p:spPr>
      </p:pic>
      <p:sp>
        <p:nvSpPr>
          <p:cNvPr id="7" name="Title 1">
            <a:extLst>
              <a:ext uri="{FF2B5EF4-FFF2-40B4-BE49-F238E27FC236}">
                <a16:creationId xmlns:a16="http://schemas.microsoft.com/office/drawing/2014/main" xmlns="" id="{4B7A980C-454B-4EC7-8BCC-EBB1A39A3A19}"/>
              </a:ext>
            </a:extLst>
          </p:cNvPr>
          <p:cNvSpPr txBox="1">
            <a:spLocks/>
          </p:cNvSpPr>
          <p:nvPr/>
        </p:nvSpPr>
        <p:spPr>
          <a:xfrm>
            <a:off x="628650" y="273844"/>
            <a:ext cx="7886700" cy="835628"/>
          </a:xfrm>
          <a:prstGeom prst="rect">
            <a:avLst/>
          </a:prstGeom>
        </p:spPr>
        <p:txBody>
          <a:bodyPr vert="horz" lIns="68580" tIns="34290" rIns="68580" bIns="34290" rtlCol="0" anchor="ct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b="1" dirty="0">
                <a:solidFill>
                  <a:srgbClr val="375EAB"/>
                </a:solidFill>
              </a:rPr>
              <a:t>Proposed New Structure for Lodge Leadership </a:t>
            </a:r>
          </a:p>
        </p:txBody>
      </p:sp>
      <p:pic>
        <p:nvPicPr>
          <p:cNvPr id="9" name="Picture 5" descr="\\Slfs01\My Documents\cvonhoff\My Documents\A My Folders\DGENERAL\Town Hall Meeting\Power Points\Mark P &amp; Mike R\Proposed Chart.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6616" y="1125734"/>
            <a:ext cx="3293862" cy="34460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Slfs01\My Documents\cvonhoff\My Documents\A My Folders\DGENERAL\Town Hall Meeting\Power Points\Mark P &amp; Mike R\Current Chart.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76400" y="1104940"/>
            <a:ext cx="3107703" cy="344801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p:nvCxnSpPr>
        <p:spPr>
          <a:xfrm>
            <a:off x="5029200" y="911128"/>
            <a:ext cx="0" cy="3676610"/>
          </a:xfrm>
          <a:prstGeom prst="line">
            <a:avLst/>
          </a:prstGeom>
        </p:spPr>
        <p:style>
          <a:lnRef idx="3">
            <a:schemeClr val="dk1"/>
          </a:lnRef>
          <a:fillRef idx="0">
            <a:schemeClr val="dk1"/>
          </a:fillRef>
          <a:effectRef idx="2">
            <a:schemeClr val="dk1"/>
          </a:effectRef>
          <a:fontRef idx="minor">
            <a:schemeClr val="tx1"/>
          </a:fontRef>
        </p:style>
      </p:cxnSp>
      <p:sp>
        <p:nvSpPr>
          <p:cNvPr id="11" name="Rectangle 10"/>
          <p:cNvSpPr/>
          <p:nvPr/>
        </p:nvSpPr>
        <p:spPr>
          <a:xfrm rot="20767476">
            <a:off x="3123933" y="3714749"/>
            <a:ext cx="1635511" cy="646331"/>
          </a:xfrm>
          <a:prstGeom prst="rect">
            <a:avLst/>
          </a:prstGeom>
          <a:noFill/>
        </p:spPr>
        <p:txBody>
          <a:bodyPr wrap="none" lIns="91440" tIns="45720" rIns="91440" bIns="45720">
            <a:spAutoFit/>
          </a:bodyPr>
          <a:lstStyle/>
          <a:p>
            <a:pPr algn="ctr"/>
            <a:r>
              <a:rPr lang="en-US" sz="3600" b="1" cap="none"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rPr>
              <a:t>Current</a:t>
            </a:r>
            <a:endParaRPr lang="en-US" sz="36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2" name="Slide Number Placeholder 1"/>
          <p:cNvSpPr>
            <a:spLocks noGrp="1"/>
          </p:cNvSpPr>
          <p:nvPr>
            <p:ph type="sldNum" sz="quarter" idx="12"/>
          </p:nvPr>
        </p:nvSpPr>
        <p:spPr/>
        <p:txBody>
          <a:bodyPr/>
          <a:lstStyle/>
          <a:p>
            <a:fld id="{5F6AE028-0B67-4BE6-8617-910594138DE0}" type="slidenum">
              <a:rPr lang="en-US" smtClean="0"/>
              <a:t>9</a:t>
            </a:fld>
            <a:endParaRPr lang="en-US" dirty="0"/>
          </a:p>
        </p:txBody>
      </p:sp>
    </p:spTree>
    <p:extLst>
      <p:ext uri="{BB962C8B-B14F-4D97-AF65-F5344CB8AC3E}">
        <p14:creationId xmlns:p14="http://schemas.microsoft.com/office/powerpoint/2010/main" val="3422289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2372</TotalTime>
  <Words>7305</Words>
  <Application>Microsoft Office PowerPoint</Application>
  <PresentationFormat>On-screen Show (16:9)</PresentationFormat>
  <Paragraphs>799</Paragraphs>
  <Slides>53</Slides>
  <Notes>53</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53</vt:i4>
      </vt:variant>
    </vt:vector>
  </HeadingPairs>
  <TitlesOfParts>
    <vt:vector size="56" baseType="lpstr">
      <vt:lpstr>Office Theme</vt:lpstr>
      <vt:lpstr>1_Office Theme</vt:lpstr>
      <vt:lpstr>Document</vt:lpstr>
      <vt:lpstr>PowerPoint Presentation</vt:lpstr>
      <vt:lpstr>PowerPoint Presentation</vt:lpstr>
      <vt:lpstr>PowerPoint Presentation</vt:lpstr>
      <vt:lpstr>Please check the box that most closely aligns with your feelings regarding the possibility of combining the men and women of the Moose into a single membership category:</vt:lpstr>
      <vt:lpstr>PowerPoint Presentation</vt:lpstr>
      <vt:lpstr>The PURPOSE of the FRATERNITY is not changing</vt:lpstr>
      <vt:lpstr>PowerPoint Presentation</vt:lpstr>
      <vt:lpstr>Membership History and Future Goals</vt:lpstr>
      <vt:lpstr>PowerPoint Presentation</vt:lpstr>
      <vt:lpstr>Proposed New Structure for Lodge Leadership</vt:lpstr>
      <vt:lpstr>Proposed New Structure for Lodge Leadership</vt:lpstr>
      <vt:lpstr>Proposed One Moose Lodge Meetings</vt:lpstr>
      <vt:lpstr>Proposed One Moose Lodge Dues Structure</vt:lpstr>
      <vt:lpstr>WOTM:  members will have Lodge membership and Chapter membership     upon implementation</vt:lpstr>
      <vt:lpstr>Example:  Mary belongs to 3 chapters, one of                    which is a life membership</vt:lpstr>
      <vt:lpstr>WOTM:  Lodge membership and Chapter                 membership upon implementation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ONE MOOSE GENERAL LAWS REVISIONS </vt:lpstr>
      <vt:lpstr>MOOSE GOVERNANCE continue to consist of three branches (however the names of the branches will change)</vt:lpstr>
      <vt:lpstr>Moose International will continue to act as HQ  for the system of Lodges</vt:lpstr>
      <vt:lpstr>Rules and Regulations</vt:lpstr>
      <vt:lpstr>THE PRIVATE POLICY WILL CONTINUE TO ALLOW ALL MEMBERS TO ENJOY THE BENEFITS OF THE LODGE’S SOCIAL QUARTERS</vt:lpstr>
      <vt:lpstr>Membership: Lodge membership is gender neutral</vt:lpstr>
      <vt:lpstr>Lodge Officers- Elected</vt:lpstr>
      <vt:lpstr>Lodge Officers- Appointed and Elected</vt:lpstr>
      <vt:lpstr>Lodge Officers- Appointed and Elected</vt:lpstr>
      <vt:lpstr>Social Quarters will be bound by the Rules of the Moose</vt:lpstr>
      <vt:lpstr>Social Quarters will be governed by the Lodge’s Board of Directors.</vt:lpstr>
      <vt:lpstr>State and Provincial Associations</vt:lpstr>
      <vt:lpstr>PowerPoint Presentation</vt:lpstr>
      <vt:lpstr>PowerPoint Presentation</vt:lpstr>
      <vt:lpstr>Transitioning from Current LOOM to One Moose Lodge</vt:lpstr>
      <vt:lpstr>Transitioning from Stand Alone to One Moose Lodge</vt:lpstr>
      <vt:lpstr>The 2020 General Laws Amendments Distribution</vt:lpstr>
      <vt:lpstr>Electronic Voting</vt:lpstr>
      <vt:lpstr>Electronic Voting Process </vt:lpstr>
      <vt:lpstr>Thank you very much for your  ATTENTION…  any questions?</vt:lpstr>
    </vt:vector>
  </TitlesOfParts>
  <Company>Moose International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Denielle Baile</dc:creator>
  <cp:lastModifiedBy>Darrell O'Brien</cp:lastModifiedBy>
  <cp:revision>126</cp:revision>
  <cp:lastPrinted>2020-02-11T14:34:54Z</cp:lastPrinted>
  <dcterms:created xsi:type="dcterms:W3CDTF">2019-12-10T17:00:39Z</dcterms:created>
  <dcterms:modified xsi:type="dcterms:W3CDTF">2020-02-12T12:13:53Z</dcterms:modified>
</cp:coreProperties>
</file>