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04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5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4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8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75CE-7416-454A-9C94-A8CE2A52FBC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6450-737C-48B6-A327-CF761E1A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DEB6-22BB-4D0D-9121-F93AA81AF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Moose Legion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6764C-86E9-4CB9-A56C-3118B08DF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Association Mid-Year Conference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8327-0F57-418A-B915-6CBF2BC6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6" y="321561"/>
            <a:ext cx="2203708" cy="225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B051C-0C1E-406B-B0EA-70710E0D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3" y="4354402"/>
            <a:ext cx="2041494" cy="21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8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2024 International             Moose Legion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62268"/>
          </a:xfrm>
        </p:spPr>
        <p:txBody>
          <a:bodyPr>
            <a:normAutofit/>
          </a:bodyPr>
          <a:lstStyle/>
          <a:p>
            <a:r>
              <a:rPr lang="en-US" sz="2400" dirty="0"/>
              <a:t>Sunday, November 3</a:t>
            </a:r>
          </a:p>
          <a:p>
            <a:pPr lvl="1"/>
            <a:r>
              <a:rPr lang="en-US" sz="2200" dirty="0"/>
              <a:t>Ritual competition critique</a:t>
            </a:r>
          </a:p>
          <a:p>
            <a:pPr lvl="1"/>
            <a:r>
              <a:rPr lang="en-US" sz="2200" dirty="0"/>
              <a:t>Moose Legion meeting and conferral</a:t>
            </a:r>
          </a:p>
          <a:p>
            <a:r>
              <a:rPr lang="en-US" sz="2400" dirty="0"/>
              <a:t>Registration information for the conference and for ritual competition will be posted to the Moose International website in March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18BB-B823-435C-9D34-B8227DA1E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B3CF-B401-4E7C-BAD5-EB88D34D6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International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Monday, July 22 and Tuesday, July 23: Moose Legion Secretary’s Educational Conference (SEC)</a:t>
            </a:r>
          </a:p>
          <a:p>
            <a:r>
              <a:rPr lang="en-US" sz="2400" dirty="0"/>
              <a:t>Wednesday, July 24</a:t>
            </a:r>
          </a:p>
          <a:p>
            <a:pPr lvl="1"/>
            <a:r>
              <a:rPr lang="en-US" sz="2200" dirty="0"/>
              <a:t>Moose Legion Breakfast &amp; Conference Session 1</a:t>
            </a:r>
          </a:p>
          <a:p>
            <a:pPr lvl="1"/>
            <a:r>
              <a:rPr lang="en-US" sz="2200" dirty="0"/>
              <a:t>Moose Legion Conference Session 2</a:t>
            </a:r>
          </a:p>
          <a:p>
            <a:pPr lvl="1"/>
            <a:r>
              <a:rPr lang="en-US" sz="2200" dirty="0"/>
              <a:t>Moose Legion Conference Session 3</a:t>
            </a:r>
          </a:p>
          <a:p>
            <a:pPr lvl="1"/>
            <a:r>
              <a:rPr lang="en-US" sz="2200" dirty="0"/>
              <a:t>Opening Session of The Moose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32C3F-75FA-4A02-BA6E-8030A72D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574A8E-C6D4-4697-9454-7A6A4C1A8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International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323425"/>
          </a:xfrm>
        </p:spPr>
        <p:txBody>
          <a:bodyPr>
            <a:normAutofit/>
          </a:bodyPr>
          <a:lstStyle/>
          <a:p>
            <a:r>
              <a:rPr lang="en-US" sz="2400" dirty="0"/>
              <a:t>Thursday, July 25</a:t>
            </a:r>
          </a:p>
          <a:p>
            <a:pPr lvl="1"/>
            <a:r>
              <a:rPr lang="en-US" sz="2200" dirty="0"/>
              <a:t>Fellowship Breakfast &amp; Conferral</a:t>
            </a:r>
          </a:p>
          <a:p>
            <a:pPr lvl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Session of The Moose</a:t>
            </a:r>
          </a:p>
          <a:p>
            <a:r>
              <a:rPr lang="en-US" sz="2400" dirty="0"/>
              <a:t>Friday, July 26</a:t>
            </a:r>
          </a:p>
          <a:p>
            <a:pPr lvl="1"/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Session of The Moose</a:t>
            </a:r>
          </a:p>
          <a:p>
            <a:pPr lvl="1"/>
            <a:r>
              <a:rPr lang="en-US" sz="2200" dirty="0"/>
              <a:t>Pilgrim Luncheon</a:t>
            </a:r>
          </a:p>
          <a:p>
            <a:r>
              <a:rPr lang="en-US" sz="2400" dirty="0"/>
              <a:t>Saturday, July 27</a:t>
            </a:r>
          </a:p>
          <a:p>
            <a:pPr lvl="1"/>
            <a:r>
              <a:rPr lang="en-US" sz="2200" dirty="0"/>
              <a:t>Installation of Officers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4C2F0-429A-4E1A-B476-B43F17E26A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Afternoon Workshops</a:t>
            </a:r>
          </a:p>
          <a:p>
            <a:pPr marL="0" indent="0" algn="ctr">
              <a:buNone/>
            </a:pPr>
            <a:r>
              <a:rPr lang="en-US" sz="2200" dirty="0"/>
              <a:t>Wednesday, July 24                   Thursday, July 25                              Friday, July 26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Moose 25 Club Event</a:t>
            </a:r>
          </a:p>
          <a:p>
            <a:pPr marL="0" indent="0" algn="ctr">
              <a:buNone/>
            </a:pPr>
            <a:r>
              <a:rPr lang="en-US" sz="2200" dirty="0"/>
              <a:t>Saturday, July 27</a:t>
            </a:r>
          </a:p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5501-3769-433B-AFAB-F04B99A1B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B97A9-F2BD-487B-B402-57133A812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DEB6-22BB-4D0D-9121-F93AA81AF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Moose Legion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6764C-86E9-4CB9-A56C-3118B08DF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Association Mid-Year Conference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8327-0F57-418A-B915-6CBF2BC6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6" y="321561"/>
            <a:ext cx="2203708" cy="225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B051C-0C1E-406B-B0EA-70710E0D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3" y="4354402"/>
            <a:ext cx="2041494" cy="21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C0D0-B4FB-4D09-8727-BC1F1748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2023-2024 Moose Legion Membership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E22E-E1FA-489D-8FC6-59CDE38F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As of February 26, 2024: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2400" dirty="0"/>
              <a:t>Active membership: 52,474 (-695 since May 1, 2023) </a:t>
            </a:r>
          </a:p>
          <a:p>
            <a:r>
              <a:rPr lang="en-US" sz="2400" dirty="0"/>
              <a:t>Membership retention percentage: 81.2%</a:t>
            </a:r>
          </a:p>
          <a:p>
            <a:r>
              <a:rPr lang="en-US" sz="2400" dirty="0"/>
              <a:t>Expired members (simply need to pay dues to be active): 6,045</a:t>
            </a:r>
          </a:p>
          <a:p>
            <a:r>
              <a:rPr lang="en-US" sz="2400" dirty="0"/>
              <a:t>Membership applications received: 5,477 (goal is 7,095)</a:t>
            </a:r>
          </a:p>
          <a:p>
            <a:r>
              <a:rPr lang="en-US" sz="2400" dirty="0"/>
              <a:t>25 Moose Legions have attained their membership production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88E2D-F7BB-4E7D-AEF7-648A6F179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82F66-4BAD-4433-95E1-2FC0C643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C0D0-B4FB-4D09-8727-BC1F1748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2023-2024 Moose Legion Membership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1E22E-E1FA-489D-8FC6-59CDE38F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137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/>
              <a:t>As of February 26, 2024:</a:t>
            </a:r>
          </a:p>
          <a:p>
            <a:pPr marL="0" indent="0" algn="ctr">
              <a:buNone/>
            </a:pPr>
            <a:endParaRPr lang="en-US" sz="1900" dirty="0"/>
          </a:p>
          <a:p>
            <a:r>
              <a:rPr lang="en-US" sz="2600" dirty="0"/>
              <a:t>39 Moose Legions have earned membership in the Directors’ Key Club</a:t>
            </a:r>
          </a:p>
          <a:p>
            <a:r>
              <a:rPr lang="en-US" sz="2600" dirty="0"/>
              <a:t>82 individuals have earned membership in the Ambassadors’ Key Club</a:t>
            </a:r>
          </a:p>
          <a:p>
            <a:r>
              <a:rPr lang="en-US" sz="2600" dirty="0"/>
              <a:t>34 Moose Legionnaires have earned the Moose Legion Medal of Honor for reaching 50 lifetime Moose Legion membership units</a:t>
            </a:r>
          </a:p>
          <a:p>
            <a:pPr lvl="1"/>
            <a:r>
              <a:rPr lang="en-US" sz="2100" dirty="0"/>
              <a:t>16 individuals have reached higher levels of the program, which added diamonds to their medals</a:t>
            </a:r>
          </a:p>
          <a:p>
            <a:r>
              <a:rPr lang="en-US" sz="2600" dirty="0"/>
              <a:t>11 Moose Legionnaires have earned the Elite Moose Legionnaire Ring for reaching 100 lifetime Moose Legion membership units</a:t>
            </a:r>
          </a:p>
          <a:p>
            <a:pPr lvl="1"/>
            <a:r>
              <a:rPr lang="en-US" sz="2100" dirty="0"/>
              <a:t>7 individuals have reached higher levels of the program, which added diamonds to their rings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8F94C-3E9F-477F-90B8-51916F737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9F1C0-AC90-417C-95E2-88EA4F8E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2023-2024                            Moose Charities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750" y="2096064"/>
            <a:ext cx="10353762" cy="41523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As of January 31, 2024:</a:t>
            </a:r>
          </a:p>
          <a:p>
            <a:pPr marL="0" indent="0" algn="ctr">
              <a:buNone/>
            </a:pPr>
            <a:endParaRPr lang="en-US" sz="1900" dirty="0"/>
          </a:p>
          <a:p>
            <a:r>
              <a:rPr lang="en-US" sz="3800" dirty="0"/>
              <a:t>Mooseheart/Moosehaven Endowment Fund:		$206,717.99</a:t>
            </a:r>
          </a:p>
          <a:p>
            <a:r>
              <a:rPr lang="en-US" sz="3800" dirty="0"/>
              <a:t>Museum of Moose History Renovations: 			$202,867.44</a:t>
            </a:r>
          </a:p>
          <a:p>
            <a:r>
              <a:rPr lang="en-US" sz="3800" dirty="0"/>
              <a:t>Moose Legion President’s Project: 			 	  $55,719.65</a:t>
            </a:r>
          </a:p>
          <a:p>
            <a:r>
              <a:rPr lang="en-US" sz="3800" dirty="0"/>
              <a:t>Youth Awareness Program Scholarships:		  	  $32,367.77</a:t>
            </a:r>
          </a:p>
          <a:p>
            <a:r>
              <a:rPr lang="en-US" sz="3800" dirty="0"/>
              <a:t>Mooseheart Student Trips:				 	  $17,360.75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700" dirty="0"/>
              <a:t>$515,033.60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6BD47-E07A-442F-993D-8D061C2B1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697CF-5C86-4FE8-ADBD-988977BF8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Moose Legion                    Award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As of January 31, 2024:</a:t>
            </a:r>
          </a:p>
          <a:p>
            <a:pPr marL="0" indent="0" algn="ctr">
              <a:buNone/>
            </a:pPr>
            <a:endParaRPr lang="en-US" sz="1900" dirty="0"/>
          </a:p>
          <a:p>
            <a:r>
              <a:rPr lang="en-US" sz="3200" dirty="0"/>
              <a:t>85.1% of Moose Legions are qualified for recognition</a:t>
            </a:r>
            <a:endParaRPr lang="en-US" dirty="0"/>
          </a:p>
          <a:p>
            <a:pPr lvl="1"/>
            <a:r>
              <a:rPr lang="en-US" sz="2800" dirty="0"/>
              <a:t>57 Moose Legions are qualified for the Pilgrim level</a:t>
            </a:r>
          </a:p>
          <a:p>
            <a:pPr lvl="1"/>
            <a:r>
              <a:rPr lang="en-US" sz="2800" dirty="0"/>
              <a:t>45 Moose Legions are qualified for the Fellowship level</a:t>
            </a:r>
          </a:p>
          <a:p>
            <a:pPr lvl="1"/>
            <a:r>
              <a:rPr lang="en-US" sz="2800" dirty="0"/>
              <a:t>29 Moose Legions are qualified for the Moose Legion level</a:t>
            </a:r>
          </a:p>
          <a:p>
            <a:pPr lvl="1"/>
            <a:r>
              <a:rPr lang="en-US" sz="2800" dirty="0"/>
              <a:t>23 Moose Legions are not qualified for any level</a:t>
            </a:r>
          </a:p>
          <a:p>
            <a:r>
              <a:rPr lang="en-US" sz="3200" dirty="0"/>
              <a:t>9 Moose Legions did not remit an Endowment Fund donation by October 31, 2023 and are disqualified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EBFAB-F59D-4C15-BD45-D9CCDD7A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8A905-678D-48F7-A426-BF51BF591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Rituals and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Large-print copy of the Moose Legion conferral ceremony is available on the website for those jurisdictions that do not have a conferral staff that has memorized the ceremony</a:t>
            </a:r>
          </a:p>
          <a:p>
            <a:r>
              <a:rPr lang="en-US" sz="2400" dirty="0"/>
              <a:t>“The Next Step in Fraternalism” (Moose Legion ritual book) has been edited and is in the process of being formatted for printing</a:t>
            </a:r>
          </a:p>
          <a:p>
            <a:r>
              <a:rPr lang="en-US" sz="2400" dirty="0"/>
              <a:t>Updated Moose Legion orientation PowerPoint has been completed and is posted on the Moose International YouTube channel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D4414-BD78-4263-AF98-B2B52A702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4E49F-E0CE-4BD8-9AC1-9CDC3CAAD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/>
              <a:t>Website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98700"/>
          </a:xfrm>
        </p:spPr>
        <p:txBody>
          <a:bodyPr>
            <a:normAutofit/>
          </a:bodyPr>
          <a:lstStyle/>
          <a:p>
            <a:r>
              <a:rPr lang="en-US" sz="2200" dirty="0"/>
              <a:t>Online applications for Moose Legion memberships are now available through the ‘Be a Moose’ hyperlink on the homepage of the website</a:t>
            </a:r>
          </a:p>
          <a:p>
            <a:r>
              <a:rPr lang="en-US" sz="2200" dirty="0"/>
              <a:t>Moose Legion statistics page includes data for both the current year and the prior year for comparison purposes</a:t>
            </a:r>
          </a:p>
          <a:p>
            <a:r>
              <a:rPr lang="en-US" sz="2200" dirty="0"/>
              <a:t>Under Forms &amp; Documents, items for Moose Legion, Higher Degrees, and Ritual have been broken into separate dropdown menus</a:t>
            </a:r>
          </a:p>
          <a:p>
            <a:r>
              <a:rPr lang="en-US" sz="2200" dirty="0"/>
              <a:t>Moose Legion section has been broken down further, with separate dropdown headings for items related to Celebrations, Forms &amp; Reports, and Publications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4A9AC-1D27-4D22-885B-DA9409F93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9831C-A36E-44E8-937F-1249B1434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2024 International             Moose Legion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October 31 – November 3, 2024 at the Valley Forge Casino Resort near King of Prussia, PA (northwest of Philadelphia)</a:t>
            </a:r>
          </a:p>
          <a:p>
            <a:r>
              <a:rPr lang="en-US" sz="2400" dirty="0"/>
              <a:t>Ritual competition: Friday, November 1 and Saturday, November 2</a:t>
            </a:r>
          </a:p>
          <a:p>
            <a:r>
              <a:rPr lang="en-US" sz="2400" dirty="0"/>
              <a:t>Thursday, October 31</a:t>
            </a:r>
          </a:p>
          <a:p>
            <a:pPr lvl="1"/>
            <a:r>
              <a:rPr lang="en-US" sz="2200" dirty="0"/>
              <a:t>Cornhole tournament</a:t>
            </a:r>
          </a:p>
          <a:p>
            <a:pPr lvl="1"/>
            <a:r>
              <a:rPr lang="en-US" sz="2200" dirty="0"/>
              <a:t>Crafting opportunity for ladies</a:t>
            </a:r>
          </a:p>
          <a:p>
            <a:pPr lvl="1"/>
            <a:r>
              <a:rPr lang="en-US" sz="2200" dirty="0"/>
              <a:t>Halloween costume 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0EA31-4928-4284-9382-F4E984088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B08A9-6E5F-4B10-B2D7-7FB71DC4C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70E3-C818-4EBF-B5FB-82643FE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2024 International             Moose Legion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0F79-A9D1-451C-B109-398D5128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62268"/>
          </a:xfrm>
        </p:spPr>
        <p:txBody>
          <a:bodyPr>
            <a:normAutofit/>
          </a:bodyPr>
          <a:lstStyle/>
          <a:p>
            <a:r>
              <a:rPr lang="en-US" sz="2400" dirty="0"/>
              <a:t>Friday, November 1</a:t>
            </a:r>
          </a:p>
          <a:p>
            <a:pPr lvl="1"/>
            <a:r>
              <a:rPr lang="en-US" sz="2200" dirty="0"/>
              <a:t>Information Session 1 in the morning</a:t>
            </a:r>
          </a:p>
          <a:p>
            <a:pPr lvl="1"/>
            <a:r>
              <a:rPr lang="en-US" sz="2200" dirty="0"/>
              <a:t>Afternoon free to visit the surrounding area</a:t>
            </a:r>
          </a:p>
          <a:p>
            <a:pPr lvl="1"/>
            <a:r>
              <a:rPr lang="en-US" sz="2200" dirty="0"/>
              <a:t>Cash bash fundraiser to benefit Moose Charities</a:t>
            </a:r>
          </a:p>
          <a:p>
            <a:r>
              <a:rPr lang="en-US" sz="2400" dirty="0"/>
              <a:t>Saturday, November 2</a:t>
            </a:r>
          </a:p>
          <a:p>
            <a:pPr lvl="1"/>
            <a:r>
              <a:rPr lang="en-US" sz="2200" dirty="0"/>
              <a:t>Information Session 2 in the morning</a:t>
            </a:r>
          </a:p>
          <a:p>
            <a:pPr lvl="1"/>
            <a:r>
              <a:rPr lang="en-US" sz="2200" dirty="0"/>
              <a:t>Afternoon meetings for Moose Legion Area Managers and Ambassadors</a:t>
            </a:r>
          </a:p>
          <a:p>
            <a:pPr lvl="1"/>
            <a:r>
              <a:rPr lang="en-US" sz="2200" dirty="0"/>
              <a:t>Conference banquet and ritual 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18BB-B823-435C-9D34-B8227DA1E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446256"/>
            <a:ext cx="1337381" cy="1366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B3CF-B401-4E7C-BAD5-EB88D34D6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85" y="499668"/>
            <a:ext cx="1289139" cy="1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376</TotalTime>
  <Words>738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Moose Legion Updates</vt:lpstr>
      <vt:lpstr>2023-2024 Moose Legion Membership Statistics</vt:lpstr>
      <vt:lpstr>2023-2024 Moose Legion Membership Awards</vt:lpstr>
      <vt:lpstr>2023-2024                            Moose Charities Giving</vt:lpstr>
      <vt:lpstr>Moose Legion                    Award of Excellence</vt:lpstr>
      <vt:lpstr>Rituals and Ceremonies</vt:lpstr>
      <vt:lpstr>Website Updates</vt:lpstr>
      <vt:lpstr>2024 International             Moose Legion Conference</vt:lpstr>
      <vt:lpstr>2024 International             Moose Legion Conference</vt:lpstr>
      <vt:lpstr>2024 International             Moose Legion Conference</vt:lpstr>
      <vt:lpstr>2024 International Convention</vt:lpstr>
      <vt:lpstr>2024 International Convention</vt:lpstr>
      <vt:lpstr>Moose Legion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Baile</dc:creator>
  <cp:lastModifiedBy>Gary Beck</cp:lastModifiedBy>
  <cp:revision>48</cp:revision>
  <dcterms:created xsi:type="dcterms:W3CDTF">2023-12-19T22:34:26Z</dcterms:created>
  <dcterms:modified xsi:type="dcterms:W3CDTF">2024-03-01T20:04:39Z</dcterms:modified>
</cp:coreProperties>
</file>