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56" r:id="rId2"/>
    <p:sldId id="257" r:id="rId3"/>
    <p:sldId id="279" r:id="rId4"/>
    <p:sldId id="280" r:id="rId5"/>
    <p:sldId id="258" r:id="rId6"/>
    <p:sldId id="281" r:id="rId7"/>
    <p:sldId id="259" r:id="rId8"/>
    <p:sldId id="283" r:id="rId9"/>
    <p:sldId id="260" r:id="rId10"/>
    <p:sldId id="261" r:id="rId11"/>
    <p:sldId id="298" r:id="rId12"/>
    <p:sldId id="263" r:id="rId13"/>
    <p:sldId id="292" r:id="rId14"/>
    <p:sldId id="266" r:id="rId15"/>
    <p:sldId id="267" r:id="rId16"/>
    <p:sldId id="268" r:id="rId17"/>
    <p:sldId id="293" r:id="rId18"/>
    <p:sldId id="294" r:id="rId19"/>
    <p:sldId id="284" r:id="rId20"/>
    <p:sldId id="285" r:id="rId21"/>
    <p:sldId id="286" r:id="rId22"/>
    <p:sldId id="287" r:id="rId23"/>
    <p:sldId id="295" r:id="rId24"/>
    <p:sldId id="288" r:id="rId25"/>
    <p:sldId id="262" r:id="rId26"/>
    <p:sldId id="289" r:id="rId27"/>
    <p:sldId id="290" r:id="rId28"/>
    <p:sldId id="271" r:id="rId29"/>
    <p:sldId id="273" r:id="rId30"/>
    <p:sldId id="291" r:id="rId31"/>
    <p:sldId id="275" r:id="rId32"/>
    <p:sldId id="297" r:id="rId33"/>
    <p:sldId id="277" r:id="rId34"/>
    <p:sldId id="278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A8337-B45C-42DF-A8B1-B578AD2BF1E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58CDB-D9FA-44A5-9E31-6FA6DEEC7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6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8CDB-D9FA-44A5-9E31-6FA6DEEC70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4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134D-3A4D-4D17-A4D8-200404F1333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B8865-EA1E-41CF-AC84-0DACF4BA4A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134D-3A4D-4D17-A4D8-200404F1333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B8865-EA1E-41CF-AC84-0DACF4BA4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134D-3A4D-4D17-A4D8-200404F1333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B8865-EA1E-41CF-AC84-0DACF4BA4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134D-3A4D-4D17-A4D8-200404F1333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B8865-EA1E-41CF-AC84-0DACF4BA4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134D-3A4D-4D17-A4D8-200404F1333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0AB8865-EA1E-41CF-AC84-0DACF4BA4A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134D-3A4D-4D17-A4D8-200404F1333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B8865-EA1E-41CF-AC84-0DACF4BA4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134D-3A4D-4D17-A4D8-200404F1333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B8865-EA1E-41CF-AC84-0DACF4BA4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134D-3A4D-4D17-A4D8-200404F1333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B8865-EA1E-41CF-AC84-0DACF4BA4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134D-3A4D-4D17-A4D8-200404F1333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B8865-EA1E-41CF-AC84-0DACF4BA4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134D-3A4D-4D17-A4D8-200404F1333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B8865-EA1E-41CF-AC84-0DACF4BA4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134D-3A4D-4D17-A4D8-200404F1333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B8865-EA1E-41CF-AC84-0DACF4BA4A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6A134D-3A4D-4D17-A4D8-200404F1333F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AB8865-EA1E-41CF-AC84-0DACF4BA4A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icompliance@mooseintl.org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mrios@mooseintl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7772400" cy="9906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Decorum in Our Lodges</a:t>
            </a:r>
            <a:endParaRPr lang="en-US" sz="72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4648200"/>
            <a:ext cx="7772400" cy="1676400"/>
          </a:xfrm>
        </p:spPr>
        <p:txBody>
          <a:bodyPr/>
          <a:lstStyle/>
          <a:p>
            <a:r>
              <a:rPr lang="en-US" dirty="0" smtClean="0"/>
              <a:t>                    </a:t>
            </a:r>
            <a:endParaRPr lang="en-US" dirty="0"/>
          </a:p>
        </p:txBody>
      </p:sp>
      <p:pic>
        <p:nvPicPr>
          <p:cNvPr id="1026" name="Picture 2" descr="C:\Users\jdamasio\AppData\Local\Microsoft\Windows\INetCache\IE\VG9QH03K\argument-300x13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2895600"/>
            <a:ext cx="6858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4876800"/>
            <a:ext cx="6858000" cy="461665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Everything you need to know.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529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  <p:sndAc>
          <p:stSnd>
            <p:snd r:embed="rId3" name="explode.wav"/>
          </p:stSnd>
        </p:sndAc>
      </p:transition>
    </mc:Choice>
    <mc:Fallback xmlns="">
      <p:transition>
        <p:wip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rgbClr val="FFC000"/>
                </a:solidFill>
              </a:rPr>
              <a:t>The </a:t>
            </a:r>
            <a:r>
              <a:rPr lang="en-US" sz="4000" u="sng" dirty="0" smtClean="0">
                <a:solidFill>
                  <a:srgbClr val="FFC000"/>
                </a:solidFill>
              </a:rPr>
              <a:t>written Notice contains:</a:t>
            </a:r>
            <a:r>
              <a:rPr lang="en-US" u="sng" dirty="0">
                <a:solidFill>
                  <a:srgbClr val="FFC000"/>
                </a:solidFill>
              </a:rPr>
              <a:t/>
            </a:r>
            <a:br>
              <a:rPr lang="en-US" u="sng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1.  </a:t>
            </a:r>
            <a:r>
              <a:rPr lang="en-US" sz="4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4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hearing.</a:t>
            </a:r>
          </a:p>
          <a:p>
            <a:endParaRPr lang="en-US" sz="4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 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statement of the </a:t>
            </a:r>
            <a:r>
              <a:rPr lang="en-US" sz="4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alleged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wrongful </a:t>
            </a:r>
            <a:r>
              <a:rPr lang="en-US" sz="4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conduct:</a:t>
            </a:r>
          </a:p>
          <a:p>
            <a:pPr marL="971550" lvl="1" indent="-514350"/>
            <a:r>
              <a:rPr lang="en-US" sz="4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– Time – Location</a:t>
            </a:r>
          </a:p>
          <a:p>
            <a:pPr marL="971550" lvl="1" indent="-514350"/>
            <a:r>
              <a:rPr lang="en-US" sz="4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Circumstances /Description of alleged conduct.</a:t>
            </a:r>
          </a:p>
          <a:p>
            <a:pPr marL="457200" lvl="1" indent="0">
              <a:buNone/>
            </a:pPr>
            <a:endParaRPr lang="en-US" sz="4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Rule 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regulation violated</a:t>
            </a:r>
            <a:r>
              <a:rPr lang="en-US" sz="4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" indent="0">
              <a:buNone/>
            </a:pPr>
            <a:endParaRPr lang="en-US" sz="4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Right 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member to testify at the hearing. </a:t>
            </a:r>
            <a:endParaRPr lang="en-US" sz="4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endParaRPr lang="en-US" sz="4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Right 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member to bring witnesses to the hearing</a:t>
            </a:r>
            <a:r>
              <a:rPr lang="en-US" sz="4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" indent="0">
              <a:buNone/>
            </a:pPr>
            <a:endParaRPr lang="en-US" sz="4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Information advising 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member </a:t>
            </a:r>
            <a:r>
              <a:rPr lang="en-US" sz="4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he/she is </a:t>
            </a:r>
            <a:r>
              <a:rPr 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entitled to be represented or to confront and cross-examine witnesses.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0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>
                <a:solidFill>
                  <a:srgbClr val="FFC000"/>
                </a:solidFill>
              </a:rPr>
              <a:t>SAMPLE LETTER TO APPEAR</a:t>
            </a:r>
            <a:endParaRPr lang="en-US" i="1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447800"/>
            <a:ext cx="4648200" cy="51816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810130"/>
              </p:ext>
            </p:extLst>
          </p:nvPr>
        </p:nvGraphicFramePr>
        <p:xfrm>
          <a:off x="2209800" y="1371600"/>
          <a:ext cx="4664075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4663374" imgH="6034777" progId="AcroExch.Document.11">
                  <p:embed/>
                </p:oleObj>
              </mc:Choice>
              <mc:Fallback>
                <p:oleObj name="Acrobat Document" r:id="rId3" imgW="4663374" imgH="603477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1371600"/>
                        <a:ext cx="4664075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346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1242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Insufficient notices sent to members are the most frequent </a:t>
            </a:r>
            <a:r>
              <a:rPr lang="en-US" b="1" dirty="0" smtClean="0">
                <a:solidFill>
                  <a:schemeClr val="bg1"/>
                </a:solidFill>
              </a:rPr>
              <a:t>mistake. </a:t>
            </a:r>
            <a:r>
              <a:rPr lang="en-US" b="1" dirty="0" smtClean="0">
                <a:solidFill>
                  <a:srgbClr val="FFFF00"/>
                </a:solidFill>
              </a:rPr>
              <a:t>(Main </a:t>
            </a:r>
            <a:r>
              <a:rPr lang="en-US" b="1" dirty="0">
                <a:solidFill>
                  <a:srgbClr val="FFFF00"/>
                </a:solidFill>
              </a:rPr>
              <a:t>cause for appeal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Omitting </a:t>
            </a:r>
            <a:r>
              <a:rPr lang="en-US" b="1" dirty="0">
                <a:solidFill>
                  <a:schemeClr val="bg1"/>
                </a:solidFill>
              </a:rPr>
              <a:t>sufficient details of the alleged wrongful conduct </a:t>
            </a:r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en-US" b="1" dirty="0" smtClean="0">
                <a:solidFill>
                  <a:srgbClr val="FFFF00"/>
                </a:solidFill>
              </a:rPr>
              <a:t>could </a:t>
            </a:r>
            <a:r>
              <a:rPr lang="en-US" b="1" dirty="0">
                <a:solidFill>
                  <a:srgbClr val="FFFF00"/>
                </a:solidFill>
              </a:rPr>
              <a:t>result in dismissing of charges!!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All </a:t>
            </a:r>
            <a:r>
              <a:rPr lang="en-US" b="1" dirty="0">
                <a:solidFill>
                  <a:schemeClr val="bg1"/>
                </a:solidFill>
              </a:rPr>
              <a:t>details of the incident </a:t>
            </a:r>
            <a:r>
              <a:rPr lang="en-US" b="1" dirty="0" smtClean="0">
                <a:solidFill>
                  <a:srgbClr val="FFFF00"/>
                </a:solidFill>
              </a:rPr>
              <a:t>must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be included in the notice.</a:t>
            </a:r>
          </a:p>
          <a:p>
            <a:endParaRPr lang="en-US" dirty="0"/>
          </a:p>
        </p:txBody>
      </p:sp>
      <p:pic>
        <p:nvPicPr>
          <p:cNvPr id="4" name="Picture 2" descr="Important Message from Sr. Rita - All Saints Catholic Academy, Bayonne, NJ">
            <a:extLst>
              <a:ext uri="{FF2B5EF4-FFF2-40B4-BE49-F238E27FC236}">
                <a16:creationId xmlns="" xmlns:a16="http://schemas.microsoft.com/office/drawing/2014/main" id="{E68437FE-3D41-489C-A099-1FBFE61A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"/>
            <a:ext cx="7772400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1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C000"/>
                </a:solidFill>
              </a:rPr>
              <a:t>Important</a:t>
            </a:r>
            <a:endParaRPr lang="en-US" sz="66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71650"/>
            <a:ext cx="2743200" cy="29011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Don’t include witness(s) names in the Notice.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Don’t share the Incident Report.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Accused cannot be represented.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Accused may present witnesses.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724400"/>
            <a:ext cx="32766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these . . . 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72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Incorrect Notice examples: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Your actions on 0/00/00 were disorderly and ungentlemanly/unladylike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Decorum charges have been filed against you for your conduct on 00/00/00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The Board of Officers has received a complaint against you made by Mr./Ms. Smith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above examples do NOT have sufficient information to identify the where-when and what.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5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Correct Example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charged with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alleged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violation of Section 48.8 of the General Laws for threatening member Bob Jones with bodily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injury; said allegation including use of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beer bottle and physical action of taking a swing at him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31, 2021at approximately 10:30 PM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Quarters of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Mooseheart Lodge No. 2655.</a:t>
            </a:r>
          </a:p>
          <a:p>
            <a:endParaRPr lang="en-US" dirty="0"/>
          </a:p>
        </p:txBody>
      </p:sp>
      <p:pic>
        <p:nvPicPr>
          <p:cNvPr id="2058" name="Picture 10" descr="C:\Users\jdamasio\AppData\Local\Microsoft\Windows\INetCache\IE\S9CXYMSM\oldbottle-broke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55354"/>
            <a:ext cx="2895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02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Sample Letter to Appear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Template of this notice (letter) can be found online at the Moose International website in the member area:</a:t>
            </a:r>
          </a:p>
          <a:p>
            <a:pPr lvl="1"/>
            <a:r>
              <a:rPr lang="en-US" dirty="0" smtClean="0"/>
              <a:t>Forms and Documents </a:t>
            </a:r>
          </a:p>
          <a:p>
            <a:pPr lvl="2"/>
            <a:r>
              <a:rPr lang="en-US" dirty="0" smtClean="0"/>
              <a:t>Compliance Office</a:t>
            </a:r>
          </a:p>
          <a:p>
            <a:pPr lvl="3"/>
            <a:r>
              <a:rPr lang="en-US" dirty="0" smtClean="0"/>
              <a:t>Special Notices</a:t>
            </a:r>
          </a:p>
          <a:p>
            <a:pPr lvl="4"/>
            <a:r>
              <a:rPr lang="en-US" dirty="0" smtClean="0"/>
              <a:t>Generic Notice to Appear before the Board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8479071-4BD1-4BB2-9D80-69C7CADCE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676400"/>
            <a:ext cx="21431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What if member refuses?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Won’t appear for hearing: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 of privileges remains in effect.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suspension is NOT lifted until a hearing is conducted.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3577478" cy="3239295"/>
          </a:xfrm>
        </p:spPr>
      </p:pic>
    </p:spTree>
    <p:extLst>
      <p:ext uri="{BB962C8B-B14F-4D97-AF65-F5344CB8AC3E}">
        <p14:creationId xmlns:p14="http://schemas.microsoft.com/office/powerpoint/2010/main" val="174202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Suspension of Privileges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suspension of member privileges: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Applies to the charging lodge.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ALL social functions – not just the Social Quarters.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Sporting events are social functions.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may still attend General Membership Meetings – may arrive 5 minutes before and must leave within 5 minutes after meeting ends.  Cannot visit Social Quarters.</a:t>
            </a:r>
          </a:p>
          <a:p>
            <a:pPr lvl="1"/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Applies to lodge property(s) not just lodge building.</a:t>
            </a:r>
            <a:endParaRPr 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9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Hearing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6" y="1986214"/>
            <a:ext cx="3780874" cy="246751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Lodge President presides.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 serves as recording Secretary.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Notice is read and the attendees are recorded in record.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 must maintain order.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How the Board of Officers </a:t>
            </a:r>
            <a:r>
              <a:rPr lang="en-US" u="sng" dirty="0" smtClean="0">
                <a:solidFill>
                  <a:srgbClr val="FFC000"/>
                </a:solidFill>
              </a:rPr>
              <a:t>must</a:t>
            </a:r>
            <a:r>
              <a:rPr lang="en-US" dirty="0" smtClean="0">
                <a:solidFill>
                  <a:srgbClr val="FFC000"/>
                </a:solidFill>
              </a:rPr>
              <a:t> handle these Issues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709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General </a:t>
            </a:r>
            <a:r>
              <a:rPr lang="en-US" b="1" dirty="0">
                <a:solidFill>
                  <a:schemeClr val="bg1"/>
                </a:solidFill>
              </a:rPr>
              <a:t>Law </a:t>
            </a:r>
            <a:r>
              <a:rPr lang="en-US" b="1" dirty="0" smtClean="0">
                <a:solidFill>
                  <a:schemeClr val="bg1"/>
                </a:solidFill>
              </a:rPr>
              <a:t>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Incident Reports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What to do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Paperwork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The Hearing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jdamasio\AppData\Local\Microsoft\Windows\INetCache\IE\S9CXYMSM\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40" y="3581400"/>
            <a:ext cx="4038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Hearing Rules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Charged Member is NOT entitled to representation.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Officers with vested interest in Charged Member, Member bringing charges, or any Witness should recuse themselves.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Witnesses shall be separated and not present in the hearing room at same time.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questions will be asked by the Board.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Accused and Witnesses may not engage in discussions.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 shall preside and control hearing.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Hearing Process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hearing is convened and charging letter and attendance have been read into record: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witnesses in order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President reminds them to tell the truth and answer questions; if they do not understand question they may ask for clarification.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Witnesses are in the room one at a time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after testimony they are dismissed and reminded NOT to talk about the hearing or case.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 should ask first question(s) and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call upon the officers in order to ask their question(s) – he/she can then ask one final time to each officer.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Hearing Process (cont.)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Witness testimony –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are directed to Charged Member.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same order of questioning by Officers.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conclusion of questioning – ask the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charged member if he/she wishes to make a closing statement.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 informs the charged member the hearing board will review the testimony (and any evidence) presented and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issue their decision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shall be noticed to charged member at that time.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 closes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hearing by noting the time and date for the record. 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3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Post hearing rules</a:t>
            </a:r>
            <a:endParaRPr lang="en-US" sz="54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434431"/>
            <a:ext cx="2857500" cy="28575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124200"/>
            <a:ext cx="2095500" cy="1394460"/>
          </a:xfrm>
        </p:spPr>
      </p:pic>
      <p:sp>
        <p:nvSpPr>
          <p:cNvPr id="7" name="TextBox 6"/>
          <p:cNvSpPr txBox="1"/>
          <p:nvPr/>
        </p:nvSpPr>
        <p:spPr>
          <a:xfrm>
            <a:off x="914400" y="5410200"/>
            <a:ext cx="31242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discuss it!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5410200"/>
            <a:ext cx="35814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share information!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Status of Charged Member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Hearing: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currently suspended remains in this status pending notice of hearing decision.</a:t>
            </a:r>
          </a:p>
          <a:p>
            <a:pPr marL="585216" lvl="1" indent="0"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permitted to visit S/Q if in suspended status.  Must depart property within 5 minutes of the close of hearing.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u="sng" dirty="0">
                <a:solidFill>
                  <a:srgbClr val="FFC000"/>
                </a:solidFill>
              </a:rPr>
              <a:t>Questions before the </a:t>
            </a:r>
            <a:r>
              <a:rPr lang="en-US" sz="4400" u="sng" dirty="0" smtClean="0">
                <a:solidFill>
                  <a:srgbClr val="FFC000"/>
                </a:solidFill>
              </a:rPr>
              <a:t>Hearing</a:t>
            </a:r>
            <a:r>
              <a:rPr lang="en-US" sz="4400" u="sng" dirty="0">
                <a:solidFill>
                  <a:srgbClr val="FFC000"/>
                </a:solidFill>
              </a:rPr>
              <a:t>?</a:t>
            </a:r>
            <a:endParaRPr lang="en-US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Procedural </a:t>
            </a:r>
            <a:r>
              <a:rPr lang="en-US" b="1" dirty="0">
                <a:solidFill>
                  <a:schemeClr val="bg1"/>
                </a:solidFill>
              </a:rPr>
              <a:t>questions can be answered by TM, RM or Compliance </a:t>
            </a:r>
            <a:r>
              <a:rPr lang="en-US" b="1" dirty="0" smtClean="0">
                <a:solidFill>
                  <a:schemeClr val="bg1"/>
                </a:solidFill>
              </a:rPr>
              <a:t>Office</a:t>
            </a:r>
          </a:p>
          <a:p>
            <a:pPr marL="13716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630-966-2207</a:t>
            </a:r>
            <a:r>
              <a:rPr lang="en-US" dirty="0" smtClean="0"/>
              <a:t>    or via email:   </a:t>
            </a:r>
            <a:r>
              <a:rPr lang="en-US" b="1" dirty="0">
                <a:solidFill>
                  <a:schemeClr val="bg1"/>
                </a:solidFill>
              </a:rPr>
              <a:t>micompliance@mooseintl.org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1029" name="Picture 5" descr="C:\Users\jdamasio\AppData\Local\Microsoft\Windows\INetCache\IE\S9CXYMSM\question-mark-1019820_12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32" y="4495800"/>
            <a:ext cx="2209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6469232" y="2482215"/>
            <a:ext cx="1828800" cy="1051560"/>
          </a:xfrm>
          <a:prstGeom prst="leftArrow">
            <a:avLst>
              <a:gd name="adj1" fmla="val 50000"/>
              <a:gd name="adj2" fmla="val 4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0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FFC000"/>
                </a:solidFill>
              </a:rPr>
              <a:t>Deciding Guilt / Consequences</a:t>
            </a:r>
            <a:endParaRPr lang="en-US" sz="3600" u="sng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00" y="1828800"/>
            <a:ext cx="3266887" cy="346313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Session – hearing officers.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Examine and Discuss the testimony and evidence.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 to determine guilt or innocence. 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guilty – determine the penalty.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the Charged.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105400"/>
            <a:ext cx="37338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scales of justice!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Determining the Penalty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Penalty fits the charge.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NO action known as Probation.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Penalties are delivered in days of lost privilege.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consistent.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Credit for days suspended.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Progressive penalties are acceptable.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358" y="1981200"/>
            <a:ext cx="3746030" cy="2805906"/>
          </a:xfrm>
        </p:spPr>
      </p:pic>
      <p:sp>
        <p:nvSpPr>
          <p:cNvPr id="6" name="TextBox 5"/>
          <p:cNvSpPr txBox="1"/>
          <p:nvPr/>
        </p:nvSpPr>
        <p:spPr>
          <a:xfrm>
            <a:off x="4876800" y="4876800"/>
            <a:ext cx="3810000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Rule of Fair &amp; Impartial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52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/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6000" i="1" u="sng" dirty="0" smtClean="0">
                <a:solidFill>
                  <a:srgbClr val="FFFF00"/>
                </a:solidFill>
              </a:rPr>
              <a:t>Finally!!!</a:t>
            </a:r>
            <a:r>
              <a:rPr lang="en-US" sz="4400" dirty="0">
                <a:solidFill>
                  <a:schemeClr val="tx2"/>
                </a:solidFill>
              </a:rPr>
              <a:t/>
            </a:r>
            <a:br>
              <a:rPr lang="en-US" sz="4400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dirty="0">
                <a:solidFill>
                  <a:srgbClr val="FFC000"/>
                </a:solidFill>
              </a:rPr>
              <a:t>Notify the member of the </a:t>
            </a:r>
          </a:p>
          <a:p>
            <a:pPr marL="137160" indent="0" algn="ctr">
              <a:buNone/>
            </a:pPr>
            <a:r>
              <a:rPr lang="en-US" dirty="0">
                <a:solidFill>
                  <a:srgbClr val="FFC000"/>
                </a:solidFill>
              </a:rPr>
              <a:t>Board’s </a:t>
            </a:r>
            <a:r>
              <a:rPr lang="en-US" dirty="0" smtClean="0">
                <a:solidFill>
                  <a:srgbClr val="FFC000"/>
                </a:solidFill>
              </a:rPr>
              <a:t>decision by </a:t>
            </a:r>
            <a:r>
              <a:rPr lang="en-US" dirty="0">
                <a:solidFill>
                  <a:srgbClr val="FFC000"/>
                </a:solidFill>
              </a:rPr>
              <a:t>mail in a reasonable amount of time, preferably within 48 hours of the hearing. </a:t>
            </a:r>
            <a:r>
              <a:rPr lang="en-US" sz="4800" dirty="0">
                <a:solidFill>
                  <a:srgbClr val="FF0000"/>
                </a:solidFill>
              </a:rPr>
              <a:t>*No </a:t>
            </a:r>
            <a:r>
              <a:rPr lang="en-US" sz="4800" dirty="0" smtClean="0">
                <a:solidFill>
                  <a:srgbClr val="FF0000"/>
                </a:solidFill>
              </a:rPr>
              <a:t>probation*</a:t>
            </a:r>
          </a:p>
          <a:p>
            <a:pPr marL="137160" indent="0" algn="ctr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dirty="0" smtClean="0"/>
              <a:t>Do not give them your decision after your meeting so they don’t disrupt your Members in the Social Quarters.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7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Here is an example of a determination letter.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3AF5B85C-3AC6-4F79-A047-B5A511B89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1521241"/>
            <a:ext cx="4502511" cy="4708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2690336"/>
            <a:ext cx="396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There is no template online, but you can contact the Compliance Office and we can provide one. The letter just needs to provide the board’s decision on any suspension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73B4EE7-D4C9-4A9B-AACC-986879F78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82588"/>
            <a:ext cx="213988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6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Decorum vs. Formal Charges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Decorum is handled by the Lodge.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+mj-lt"/>
              </a:rPr>
              <a:t>Social Functions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+mj-lt"/>
              </a:rPr>
              <a:t>Inappropriate behavior actions.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Formal Charges by Moose International.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+mj-lt"/>
              </a:rPr>
              <a:t>Major infractions as a member.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+mj-lt"/>
              </a:rPr>
              <a:t>Can include: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+mj-lt"/>
              </a:rPr>
              <a:t>Behavior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+mj-lt"/>
              </a:rPr>
              <a:t>Criminal Activity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+mj-lt"/>
              </a:rPr>
              <a:t>Unbecoming actions.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1" name="Picture 3" descr="C:\Users\jdamasio\AppData\Local\Microsoft\Windows\INetCache\IE\VG9QH03K\1323486_neoantonx_free-commission-for-victory-2-2-bar-figh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57625"/>
            <a:ext cx="421504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1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Can a member appeal?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62200"/>
            <a:ext cx="2828925" cy="2857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Office of Compliance.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turnover is generally for procedural error.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a good record of the process to reply for appeals.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0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1CACD5F-B0BA-4ED3-85B6-C1E856878283}"/>
              </a:ext>
            </a:extLst>
          </p:cNvPr>
          <p:cNvSpPr/>
          <p:nvPr/>
        </p:nvSpPr>
        <p:spPr>
          <a:xfrm>
            <a:off x="-26378" y="5486400"/>
            <a:ext cx="9170378" cy="1410643"/>
          </a:xfrm>
          <a:prstGeom prst="rect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 about Log Book?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  your Territory Manager or the Office of Compliance.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 a new one?  Lodges email OOC: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micompliance@mooseintl.org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D42A33C-6AC9-4499-8755-CA71FD020B59}"/>
              </a:ext>
            </a:extLst>
          </p:cNvPr>
          <p:cNvSpPr txBox="1"/>
          <p:nvPr/>
        </p:nvSpPr>
        <p:spPr>
          <a:xfrm>
            <a:off x="-35903" y="175914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>
                <a:solidFill>
                  <a:srgbClr val="FFC000"/>
                </a:solidFill>
              </a:rPr>
              <a:t>LODGE INCIDENT REPORT BOOK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C349A6-0C4D-45C9-9012-6E9AFF2BBB30}"/>
              </a:ext>
            </a:extLst>
          </p:cNvPr>
          <p:cNvSpPr txBox="1"/>
          <p:nvPr/>
        </p:nvSpPr>
        <p:spPr>
          <a:xfrm>
            <a:off x="554966" y="391674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All lodges operating a Social Quarters </a:t>
            </a:r>
            <a:r>
              <a:rPr lang="en-US" sz="3200" b="1" dirty="0" smtClean="0">
                <a:solidFill>
                  <a:srgbClr val="FFC000"/>
                </a:solidFill>
              </a:rPr>
              <a:t>MUST </a:t>
            </a:r>
            <a:r>
              <a:rPr lang="en-US" sz="3200" b="1" dirty="0">
                <a:solidFill>
                  <a:srgbClr val="FFC000"/>
                </a:solidFill>
              </a:rPr>
              <a:t>have, and </a:t>
            </a:r>
            <a:r>
              <a:rPr lang="en-US" sz="3200" b="1" dirty="0" smtClean="0">
                <a:solidFill>
                  <a:srgbClr val="FFC000"/>
                </a:solidFill>
              </a:rPr>
              <a:t>Use </a:t>
            </a:r>
            <a:r>
              <a:rPr lang="en-US" sz="3200" b="1" dirty="0">
                <a:solidFill>
                  <a:srgbClr val="FFC000"/>
                </a:solidFill>
              </a:rPr>
              <a:t>a </a:t>
            </a:r>
            <a:r>
              <a:rPr lang="en-US" sz="3200" b="1" dirty="0" smtClean="0">
                <a:solidFill>
                  <a:srgbClr val="FFC000"/>
                </a:solidFill>
              </a:rPr>
              <a:t>SQ </a:t>
            </a:r>
            <a:r>
              <a:rPr lang="en-US" sz="3200" b="1" dirty="0">
                <a:solidFill>
                  <a:srgbClr val="FFC000"/>
                </a:solidFill>
              </a:rPr>
              <a:t>Incident </a:t>
            </a:r>
            <a:r>
              <a:rPr lang="en-US" sz="3200" b="1" dirty="0" smtClean="0">
                <a:solidFill>
                  <a:srgbClr val="FFC000"/>
                </a:solidFill>
              </a:rPr>
              <a:t>Log </a:t>
            </a:r>
            <a:r>
              <a:rPr lang="en-US" sz="3200" b="1" dirty="0">
                <a:solidFill>
                  <a:srgbClr val="FFC000"/>
                </a:solidFill>
              </a:rPr>
              <a:t>Book.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46224"/>
              </p:ext>
            </p:extLst>
          </p:nvPr>
        </p:nvGraphicFramePr>
        <p:xfrm>
          <a:off x="2226773" y="967770"/>
          <a:ext cx="4664075" cy="294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4" imgW="4663374" imgH="6034777" progId="AcroExch.Document.11">
                  <p:embed/>
                </p:oleObj>
              </mc:Choice>
              <mc:Fallback>
                <p:oleObj name="Acrobat Document" r:id="rId4" imgW="4663374" imgH="603477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6773" y="967770"/>
                        <a:ext cx="4664075" cy="2948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89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u="sng" dirty="0" smtClean="0">
                <a:solidFill>
                  <a:srgbClr val="FFC000"/>
                </a:solidFill>
              </a:rPr>
              <a:t>Lodges are required . . </a:t>
            </a:r>
            <a:endParaRPr lang="en-US" sz="5400" u="sng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5" y="1700892"/>
            <a:ext cx="3267845" cy="359103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operate: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Safely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Friendly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welcoming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Enjoyable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5216" lvl="1" indent="0">
              <a:buNone/>
            </a:pPr>
            <a:endParaRPr lang="en-US" b="1" dirty="0" smtClean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5216" lvl="1" indent="0" algn="ctr">
              <a:buNone/>
            </a:pPr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Rules &amp; General Laws protect.</a:t>
            </a:r>
          </a:p>
          <a:p>
            <a:pPr marL="585216" lvl="1" indent="0" algn="ctr">
              <a:buNone/>
            </a:pP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Decorum Enforcement preserves. </a:t>
            </a:r>
          </a:p>
        </p:txBody>
      </p:sp>
    </p:spTree>
    <p:extLst>
      <p:ext uri="{BB962C8B-B14F-4D97-AF65-F5344CB8AC3E}">
        <p14:creationId xmlns:p14="http://schemas.microsoft.com/office/powerpoint/2010/main" val="42456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If You have any Questions</a:t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4000" dirty="0">
                <a:solidFill>
                  <a:srgbClr val="FFC000"/>
                </a:solidFill>
              </a:rPr>
              <a:t>Please Do Not </a:t>
            </a:r>
            <a:r>
              <a:rPr lang="en-US" sz="4000" dirty="0" smtClean="0">
                <a:solidFill>
                  <a:srgbClr val="FFC000"/>
                </a:solidFill>
              </a:rPr>
              <a:t>Hesitate to </a:t>
            </a:r>
            <a:r>
              <a:rPr lang="en-US" sz="4000" dirty="0">
                <a:solidFill>
                  <a:srgbClr val="FFC000"/>
                </a:solidFill>
              </a:rPr>
              <a:t/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4000" dirty="0">
                <a:solidFill>
                  <a:srgbClr val="FFC000"/>
                </a:solidFill>
              </a:rPr>
              <a:t>Call </a:t>
            </a:r>
            <a:r>
              <a:rPr lang="en-US" sz="4000" dirty="0" smtClean="0">
                <a:solidFill>
                  <a:srgbClr val="FFC000"/>
                </a:solidFill>
              </a:rPr>
              <a:t>your Territory Mgr. </a:t>
            </a:r>
            <a:r>
              <a:rPr lang="en-US" sz="4000" dirty="0">
                <a:solidFill>
                  <a:srgbClr val="FFC000"/>
                </a:solidFill>
              </a:rPr>
              <a:t/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4000" dirty="0">
                <a:solidFill>
                  <a:srgbClr val="FFC000"/>
                </a:solidFill>
              </a:rPr>
              <a:t>   </a:t>
            </a:r>
            <a:r>
              <a:rPr lang="en-US" sz="4000" dirty="0" smtClean="0">
                <a:solidFill>
                  <a:srgbClr val="FFC000"/>
                </a:solidFill>
              </a:rPr>
              <a:t>Or the </a:t>
            </a:r>
            <a:r>
              <a:rPr lang="en-US" sz="4000" dirty="0">
                <a:solidFill>
                  <a:srgbClr val="FFC000"/>
                </a:solidFill>
              </a:rPr>
              <a:t>Compliance Office</a:t>
            </a:r>
            <a:r>
              <a:rPr lang="en-US" sz="4000" dirty="0">
                <a:solidFill>
                  <a:schemeClr val="tx2"/>
                </a:solidFill>
              </a:rPr>
              <a:t/>
            </a:r>
            <a:br>
              <a:rPr lang="en-US" sz="4000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95600"/>
            <a:ext cx="8001000" cy="341376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Phone 1-630-966-2207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micompliance@mooseintl.org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Fax 1-630-966-2208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1027" name="Picture 3" descr="C:\Users\jdamasio\AppData\Local\Microsoft\Windows\INetCache\IE\S9CXYMSM\question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24400"/>
            <a:ext cx="6553200" cy="14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7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Thank You, Thank You, Thank You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                   </a:t>
            </a:r>
            <a:r>
              <a:rPr lang="en-US" sz="3600" b="1" dirty="0" smtClean="0">
                <a:solidFill>
                  <a:schemeClr val="bg1"/>
                </a:solidFill>
              </a:rPr>
              <a:t>For all You do </a:t>
            </a:r>
            <a:endParaRPr lang="en-US" sz="3600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      </a:t>
            </a:r>
            <a:r>
              <a:rPr lang="en-US" sz="3200" b="1" dirty="0" smtClean="0">
                <a:solidFill>
                  <a:schemeClr val="bg1"/>
                </a:solidFill>
              </a:rPr>
              <a:t>for </a:t>
            </a:r>
            <a:r>
              <a:rPr lang="en-US" sz="3200" b="1" dirty="0">
                <a:solidFill>
                  <a:schemeClr val="bg1"/>
                </a:solidFill>
              </a:rPr>
              <a:t>Our Children at Mooseheart</a:t>
            </a:r>
          </a:p>
          <a:p>
            <a:pPr marL="137160" indent="0">
              <a:buNone/>
            </a:pPr>
            <a:r>
              <a:rPr lang="en-US" dirty="0" smtClean="0"/>
              <a:t>                                     and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244334"/>
            <a:ext cx="7010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Our Seniors at Moosehaven</a:t>
            </a:r>
          </a:p>
        </p:txBody>
      </p:sp>
      <p:pic>
        <p:nvPicPr>
          <p:cNvPr id="2051" name="Picture 3" descr="C:\Users\jdamasio\AppData\Local\Microsoft\Windows\INetCache\IE\VG9QH03K\stockvault-thanking-concept-labels-displaying-the-words-thank-you17813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41562"/>
            <a:ext cx="6553200" cy="14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7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Thanks also for your attendance!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endParaRPr lang="en-US" dirty="0" smtClean="0"/>
          </a:p>
          <a:p>
            <a:pPr marL="13716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Wish to make a comment about this Workshop or suggest a topic for a future Workshop?</a:t>
            </a:r>
          </a:p>
          <a:p>
            <a:pPr marL="13716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</a:p>
          <a:p>
            <a:pPr marL="13716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Rios, Director of Membership</a:t>
            </a:r>
          </a:p>
          <a:p>
            <a:pPr marL="13716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mrios@mooseintl.org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7160" indent="0" algn="ctr">
              <a:buNone/>
            </a:pP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again!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Lodge Responsibility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GL 48.2 Provide and Enforce Rules</a:t>
            </a:r>
          </a:p>
          <a:p>
            <a:pPr marL="137160" indent="0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The use of a lodge social quarters:</a:t>
            </a:r>
          </a:p>
          <a:p>
            <a:pPr marL="137160" indent="0">
              <a:buNone/>
            </a:pP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marL="65151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Is a Privilege of Membership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Appropriate Conduct by members and guests is mandated.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The Lodge shall post House Rules.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All General Laws must be enforced.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193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Lodge Responsibility cont.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" y="1760220"/>
            <a:ext cx="8610600" cy="470916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G.L. </a:t>
            </a:r>
            <a:r>
              <a:rPr lang="en-US" sz="3600" b="1" dirty="0">
                <a:solidFill>
                  <a:schemeClr val="bg1"/>
                </a:solidFill>
              </a:rPr>
              <a:t>48.8 - Enforce Decorum</a:t>
            </a:r>
            <a:r>
              <a:rPr lang="en-US" sz="3600" dirty="0">
                <a:solidFill>
                  <a:schemeClr val="bg1"/>
                </a:solidFill>
              </a:rPr>
              <a:t> – </a:t>
            </a:r>
          </a:p>
          <a:p>
            <a:pPr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3200" dirty="0">
                <a:solidFill>
                  <a:schemeClr val="bg1"/>
                </a:solidFill>
              </a:rPr>
              <a:t>The Board of Officers shall be responsible </a:t>
            </a:r>
            <a:r>
              <a:rPr lang="en-US" sz="3200" dirty="0" smtClean="0">
                <a:solidFill>
                  <a:schemeClr val="bg1"/>
                </a:solidFill>
              </a:rPr>
              <a:t>for maintaining </a:t>
            </a:r>
            <a:r>
              <a:rPr lang="en-US" sz="3200" dirty="0">
                <a:solidFill>
                  <a:schemeClr val="bg1"/>
                </a:solidFill>
              </a:rPr>
              <a:t>decorum in 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equitable manner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for all </a:t>
            </a:r>
            <a:r>
              <a:rPr lang="en-US" sz="3200" dirty="0" smtClean="0">
                <a:solidFill>
                  <a:schemeClr val="bg1"/>
                </a:solidFill>
              </a:rPr>
              <a:t>members and Qualified guests </a:t>
            </a:r>
            <a:r>
              <a:rPr lang="en-US" sz="3200" dirty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hile in the Lodge Home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600" dirty="0"/>
              <a:t>						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What’s a Violation?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Any action violating a House Rule or General Law (examples):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+mj-lt"/>
              </a:rPr>
              <a:t>Use of profane/vulgar language.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+mj-lt"/>
              </a:rPr>
              <a:t>Improper dress.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+mj-lt"/>
              </a:rPr>
              <a:t>Fighting.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+mj-lt"/>
              </a:rPr>
              <a:t>Indecent conduct.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+mj-lt"/>
              </a:rPr>
              <a:t>Aggressive actions / Sexual Harassment 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+mj-lt"/>
              </a:rPr>
              <a:t>Being destructive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+mj-lt"/>
              </a:rPr>
              <a:t>Use of tobacco or tobacco products or cannabis or cannabis products.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+mj-lt"/>
              </a:rPr>
              <a:t>Other misconduct or violations.</a:t>
            </a:r>
          </a:p>
          <a:p>
            <a:pPr lvl="1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32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How are violations reported?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Lodge Staff.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+mj-lt"/>
              </a:rPr>
              <a:t>Generally the Bar Tender or Mgr. on duty.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Members.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+mj-lt"/>
              </a:rPr>
              <a:t>Generally the offended member.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Officers.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+mj-lt"/>
              </a:rPr>
              <a:t>Generally in the S/Q or at a lodge event.</a:t>
            </a:r>
            <a:endParaRPr lang="en-US" b="1" dirty="0">
              <a:solidFill>
                <a:schemeClr val="bg1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3082" name="Picture 10" descr="C:\Users\jdamasio\AppData\Local\Microsoft\Windows\INetCache\IE\VZ3CXL7W\Board-meet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31918"/>
            <a:ext cx="7232650" cy="27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6096000"/>
            <a:ext cx="6172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Lodge Board discusses reported violations in Executive Session to determine charges.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Violation Process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8" y="1981200"/>
            <a:ext cx="3215481" cy="321548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is made in Incident Log book.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 brings violation to Board of Officers.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instructs Administrator to schedule hearing.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 is conducted.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 action (if any) is served upon member.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8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4876800" cy="1036638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bg1"/>
                </a:solidFill>
              </a:rPr>
              <a:t/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/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/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/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Administrator sends hearing notice to member.</a:t>
            </a:r>
            <a:br>
              <a:rPr lang="en-US" sz="4000" dirty="0" smtClean="0">
                <a:solidFill>
                  <a:srgbClr val="FFC000"/>
                </a:solidFill>
              </a:rPr>
            </a:b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ADF962C-32B8-46E0-AE4D-553C06B96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2800" y="457200"/>
            <a:ext cx="1760220" cy="198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ADF962C-32B8-46E0-AE4D-553C06B96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457200"/>
            <a:ext cx="1828799" cy="2085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352800"/>
            <a:ext cx="7620000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Timelines must be maintained: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must be delivered at least 5 days </a:t>
            </a:r>
            <a:r>
              <a:rPr lang="en-US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advance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hearing.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suggested the Notice be mailed 10 days in advance of hearing date.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copy of the Notice may be sealed in an envelope and left in Social Quarters behind bar for “in person” delivery by staff or officer of Lodge to addressed member.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2772</TotalTime>
  <Words>1472</Words>
  <Application>Microsoft Office PowerPoint</Application>
  <PresentationFormat>On-screen Show (4:3)</PresentationFormat>
  <Paragraphs>213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Apex</vt:lpstr>
      <vt:lpstr>Acrobat Document</vt:lpstr>
      <vt:lpstr>Decorum in Our Lodges</vt:lpstr>
      <vt:lpstr>How the Board of Officers must handle these Issues</vt:lpstr>
      <vt:lpstr>Decorum vs. Formal Charges</vt:lpstr>
      <vt:lpstr>Lodge Responsibility</vt:lpstr>
      <vt:lpstr>Lodge Responsibility cont.</vt:lpstr>
      <vt:lpstr>What’s a Violation?</vt:lpstr>
      <vt:lpstr>How are violations reported?</vt:lpstr>
      <vt:lpstr>The Violation Process</vt:lpstr>
      <vt:lpstr>    Administrator sends hearing notice to member. </vt:lpstr>
      <vt:lpstr>The written Notice contains: </vt:lpstr>
      <vt:lpstr>SAMPLE LETTER TO APPEAR</vt:lpstr>
      <vt:lpstr>PowerPoint Presentation</vt:lpstr>
      <vt:lpstr>Important</vt:lpstr>
      <vt:lpstr>Incorrect Notice examples:</vt:lpstr>
      <vt:lpstr>Correct Example</vt:lpstr>
      <vt:lpstr>Sample Letter to Appear</vt:lpstr>
      <vt:lpstr>What if member refuses?</vt:lpstr>
      <vt:lpstr>Suspension of Privileges </vt:lpstr>
      <vt:lpstr>The Hearing</vt:lpstr>
      <vt:lpstr>Hearing Rules</vt:lpstr>
      <vt:lpstr>Hearing Process</vt:lpstr>
      <vt:lpstr>Hearing Process (cont.)</vt:lpstr>
      <vt:lpstr>Post hearing rules</vt:lpstr>
      <vt:lpstr>Status of Charged Member</vt:lpstr>
      <vt:lpstr>Questions before the Hearing?</vt:lpstr>
      <vt:lpstr>Deciding Guilt / Consequences</vt:lpstr>
      <vt:lpstr>Determining the Penalty</vt:lpstr>
      <vt:lpstr> Finally!!! </vt:lpstr>
      <vt:lpstr>Here is an example of a determination letter.</vt:lpstr>
      <vt:lpstr>Can a member appeal?</vt:lpstr>
      <vt:lpstr>PowerPoint Presentation</vt:lpstr>
      <vt:lpstr>Lodges are required . . </vt:lpstr>
      <vt:lpstr>If You have any Questions Please Do Not Hesitate to  Call your Territory Mgr.     Or the Compliance Office </vt:lpstr>
      <vt:lpstr>Thank You, Thank You, Thank You</vt:lpstr>
      <vt:lpstr>Thanks also for your attendance!</vt:lpstr>
    </vt:vector>
  </TitlesOfParts>
  <Company>Moose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Lodge Decorum in Lodges</dc:title>
  <dc:creator>John Damasio</dc:creator>
  <cp:lastModifiedBy>Gary Beck</cp:lastModifiedBy>
  <cp:revision>98</cp:revision>
  <dcterms:created xsi:type="dcterms:W3CDTF">2022-09-28T17:50:40Z</dcterms:created>
  <dcterms:modified xsi:type="dcterms:W3CDTF">2023-02-22T15:26:29Z</dcterms:modified>
</cp:coreProperties>
</file>