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1" ContentType="image/jpe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2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D4D622-02A9-4FB7-9433-83CC3864DADF}">
          <p14:sldIdLst>
            <p14:sldId id="256"/>
            <p14:sldId id="257"/>
            <p14:sldId id="258"/>
            <p14:sldId id="262"/>
            <p14:sldId id="260"/>
            <p14:sldId id="261"/>
            <p14:sldId id="263"/>
            <p14:sldId id="264"/>
            <p14:sldId id="265"/>
          </p14:sldIdLst>
        </p14:section>
        <p14:section name="Untitled Section" id="{C9789E71-8A8B-460F-8F66-BCC359FBD16D}">
          <p14:sldIdLst>
            <p14:sldId id="266"/>
            <p14:sldId id="267"/>
            <p14:sldId id="268"/>
            <p14:sldId id="269"/>
            <p14:sldId id="270"/>
            <p14:sldId id="282"/>
            <p14:sldId id="271"/>
            <p14:sldId id="272"/>
            <p14:sldId id="273"/>
            <p14:sldId id="275"/>
            <p14:sldId id="276"/>
            <p14:sldId id="277"/>
            <p14:sldId id="278"/>
            <p14:sldId id="279"/>
            <p14:sldId id="281"/>
            <p14:sldId id="280"/>
            <p14:sldId id="283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626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5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624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670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13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560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899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822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465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1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1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2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75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928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7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1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1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1A6F1-6DCB-4C1F-930E-C919C783BECF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0740BA7-D739-4D13-9573-4AC693EC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2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1.jp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hyperlink" Target="http://www.freeimageslive.co.uk/free_stock_image/raffle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doloresvela.com/como-hacer-un-plan-de-contenidos/" TargetMode="External"/><Relationship Id="rId7" Type="http://schemas.openxmlformats.org/officeDocument/2006/relationships/hyperlink" Target="https://womentakingastand.blogspot.com/2011/11/answering-call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s://pixabay.com/en/business-plan-tree-growth-grow-2987962/" TargetMode="External"/><Relationship Id="rId4" Type="http://schemas.openxmlformats.org/officeDocument/2006/relationships/image" Target="../media/image23.jpg"/><Relationship Id="rId9" Type="http://schemas.openxmlformats.org/officeDocument/2006/relationships/hyperlink" Target="https://thezoodle.blogspot.com/2009/12/zoodles-1-year-anniversary_23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wl.excelsior.edu/educator-resources/using-the-owl/using-the-owl-in-traditional-classrooms/" TargetMode="Externa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-equation.com/6-reasons-you-might-be-setting-a-poor-example-for-your-team/lead-by-example-stamp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talk.co.uk/2013/05/28/transformational-leadership-otalk-28513-background-and-reading/" TargetMode="Externa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elp-support-assistance-business-710848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eckofabunch.com/2016_03_01_archive.html" TargetMode="Externa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hyperlink" Target="https://www.freepngimg.com/png/55093-rewards-free-clipart-hd" TargetMode="External"/><Relationship Id="rId3" Type="http://schemas.openxmlformats.org/officeDocument/2006/relationships/hyperlink" Target="https://www.101certificatetemplates.com/volunteer-certificate/" TargetMode="External"/><Relationship Id="rId7" Type="http://schemas.openxmlformats.org/officeDocument/2006/relationships/hyperlink" Target="https://pixabay.com/en/thank-you-gratitude-appreciation-490607/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hyperlink" Target="http://phoenixajournal.wordpress.com/2012/02/23/thank-you/" TargetMode="External"/><Relationship Id="rId5" Type="http://schemas.openxmlformats.org/officeDocument/2006/relationships/hyperlink" Target="https://www.creativecertificates.com/volunteer-appreciation-certificate/" TargetMode="External"/><Relationship Id="rId10" Type="http://schemas.openxmlformats.org/officeDocument/2006/relationships/image" Target="../media/image37.jpg"/><Relationship Id="rId4" Type="http://schemas.openxmlformats.org/officeDocument/2006/relationships/image" Target="../media/image34.jpg"/><Relationship Id="rId9" Type="http://schemas.openxmlformats.org/officeDocument/2006/relationships/hyperlink" Target="https://www.publicdomainpictures.net/en/view-image.php?image=222896&amp;picture=thank-you-milkshake-text-titl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sufnewsphotos/10695240004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eemillietri.blogspot.com/2011/08/asking-for-help.html" TargetMode="External"/><Relationship Id="rId7" Type="http://schemas.openxmlformats.org/officeDocument/2006/relationships/hyperlink" Target="https://www.sanosansar.org/2013/02/kathmandu-debates-2013-coverage-by-the-kathmandu-post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g"/><Relationship Id="rId5" Type="http://schemas.openxmlformats.org/officeDocument/2006/relationships/hyperlink" Target="http://www.flickr.com/photos/nvrceasetolearn/8984888769/" TargetMode="Externa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pixabay.com/en/idea-plan-action-success-concept-1855598/" TargetMode="External"/><Relationship Id="rId7" Type="http://schemas.openxmlformats.org/officeDocument/2006/relationships/hyperlink" Target="https://www.wallpaperflare.com/project-management-clipart-planning-business-project-manager-wallpaper-ukdls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hyperlink" Target="https://pixabay.com/en/checklist-task-to-do-list-plan-1295319/" TargetMode="External"/><Relationship Id="rId4" Type="http://schemas.openxmlformats.org/officeDocument/2006/relationships/image" Target="../media/image44.png"/><Relationship Id="rId9" Type="http://schemas.openxmlformats.org/officeDocument/2006/relationships/hyperlink" Target="https://openclipart.org/detail/226179/business-plan-flow-char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uscreditcardguide.com/how-to-print-passport-photos-in-u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47296&amp;picture=friends-talkin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ngimg.com/png/70962-united-banknote-money-dollars-bill-dollar-one-dollar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eboop_/19441305146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exels.com/da-dk/foto/arbejde-bakke-bar-bartender-1267315/" TargetMode="Externa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ublicdomainpictures.net/view-image.php?image=7680&amp;picture=happy-hour" TargetMode="External"/><Relationship Id="rId3" Type="http://schemas.openxmlformats.org/officeDocument/2006/relationships/hyperlink" Target="https://elgourmeturbano.blogspot.com/2017/08/cerveza-bartenders-barquisimetanos.html" TargetMode="External"/><Relationship Id="rId7" Type="http://schemas.openxmlformats.org/officeDocument/2006/relationships/image" Target="../media/image54.jpg"/><Relationship Id="rId12" Type="http://schemas.openxmlformats.org/officeDocument/2006/relationships/hyperlink" Target="https://www.publicdomainpictures.net/en/view-image.php?image=268252&amp;picture=one-bingo-card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ergetheconcierge.com/2015/08/b-like-biere-beer-in-brussels-ardenne-saison-at-chez-moeder-lambic.html" TargetMode="External"/><Relationship Id="rId11" Type="http://schemas.openxmlformats.org/officeDocument/2006/relationships/image" Target="../media/image56.jpg"/><Relationship Id="rId5" Type="http://schemas.openxmlformats.org/officeDocument/2006/relationships/image" Target="../media/image53.jpeg"/><Relationship Id="rId10" Type="http://schemas.openxmlformats.org/officeDocument/2006/relationships/hyperlink" Target="https://www.thebluediamondgallery.com/handwriting/g/games.html" TargetMode="External"/><Relationship Id="rId4" Type="http://schemas.openxmlformats.org/officeDocument/2006/relationships/image" Target="../media/image52.jpg"/><Relationship Id="rId9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flickr.com/photos/kevinomara/4108384540" TargetMode="External"/><Relationship Id="rId7" Type="http://schemas.openxmlformats.org/officeDocument/2006/relationships/hyperlink" Target="https://www.pexels.com/photo/alcohol-bar-bar-alcohol-bombay-sapphire-1026551/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hyperlink" Target="https://elgourmeturbano.blogspot.com/2017/08/cerveza-bartenders-barquisimetanos.html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51.jpg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hyperlink" Target="http://bladenomics.wordpress.com/" TargetMode="External"/><Relationship Id="rId3" Type="http://schemas.openxmlformats.org/officeDocument/2006/relationships/hyperlink" Target="https://www.flickr.com/photos/7759477@N05/26412015779" TargetMode="External"/><Relationship Id="rId7" Type="http://schemas.openxmlformats.org/officeDocument/2006/relationships/hyperlink" Target="https://www.flickr.com/photos/deeplifequotes/8681981660/" TargetMode="External"/><Relationship Id="rId12" Type="http://schemas.openxmlformats.org/officeDocument/2006/relationships/image" Target="../media/image67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11" Type="http://schemas.openxmlformats.org/officeDocument/2006/relationships/hyperlink" Target="https://www.coolstuff49ja.com/2013/08/simple-tips-on-how-to-make-money-online.html" TargetMode="External"/><Relationship Id="rId5" Type="http://schemas.openxmlformats.org/officeDocument/2006/relationships/hyperlink" Target="https://www.gossip24ore.it/categoria/Gossip/97.htm" TargetMode="External"/><Relationship Id="rId10" Type="http://schemas.openxmlformats.org/officeDocument/2006/relationships/image" Target="../media/image66.jpg"/><Relationship Id="rId4" Type="http://schemas.openxmlformats.org/officeDocument/2006/relationships/image" Target="../media/image63.jpg"/><Relationship Id="rId9" Type="http://schemas.openxmlformats.org/officeDocument/2006/relationships/hyperlink" Target="https://www.publicdomainpictures.net/view-image.php?image=227937&amp;picture=how-are-you-greetings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hyperlink" Target="https://www.sanosansar.org/2013/05/call-for-volunteers-eco-song-competition-2013/" TargetMode="External"/><Relationship Id="rId3" Type="http://schemas.openxmlformats.org/officeDocument/2006/relationships/hyperlink" Target="https://pixabay.com/en/volunteer-volunteerism-volunteering-652383/" TargetMode="External"/><Relationship Id="rId7" Type="http://schemas.openxmlformats.org/officeDocument/2006/relationships/hyperlink" Target="http://algoentremanos.com/como-borrar-la-barra-de-herramientas-ask-toolbar-de-nuestro-navegador/" TargetMode="External"/><Relationship Id="rId12" Type="http://schemas.openxmlformats.org/officeDocument/2006/relationships/image" Target="../media/image7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11" Type="http://schemas.openxmlformats.org/officeDocument/2006/relationships/hyperlink" Target="https://www.tradeshowinsights.com/2017/09/offer-value-not-gimmicks/" TargetMode="External"/><Relationship Id="rId5" Type="http://schemas.openxmlformats.org/officeDocument/2006/relationships/hyperlink" Target="https://creativecommons.org/licenses/by-sa/3.0/" TargetMode="External"/><Relationship Id="rId10" Type="http://schemas.openxmlformats.org/officeDocument/2006/relationships/image" Target="../media/image71.jpg"/><Relationship Id="rId4" Type="http://schemas.openxmlformats.org/officeDocument/2006/relationships/hyperlink" Target="https://www.101certificatetemplates.com/volunteer-certificate/" TargetMode="External"/><Relationship Id="rId9" Type="http://schemas.openxmlformats.org/officeDocument/2006/relationships/hyperlink" Target="https://pixabay.com/en/volunteer-poster-illustrator-design-1888823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hyperlink" Target="https://pixabay.com/en/volunteer-volunteerism-volunteering-652383/" TargetMode="External"/><Relationship Id="rId7" Type="http://schemas.openxmlformats.org/officeDocument/2006/relationships/hyperlink" Target="https://manuelgross.blogspot.com/2017/07/como-acabar-con-la-locura-de-las.html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hyperlink" Target="http://www.flickr.com/photos/abbyladybug/110865982/" TargetMode="External"/><Relationship Id="rId4" Type="http://schemas.openxmlformats.org/officeDocument/2006/relationships/image" Target="../media/image73.jpg"/><Relationship Id="rId9" Type="http://schemas.openxmlformats.org/officeDocument/2006/relationships/hyperlink" Target="https://jessicadavidson.co.uk/2017/12/16/buddhist-writing-prompt-dont-criticiz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mailto:micompliance@mooseunits.or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mailto:mrios@mooseintl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14724/family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ecretary_Kerry_Hosts_the_Quarterly_Millennium_Challenge_Corp_(MCC)_Board_of_Directors_Meeting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iaea_imagebank/6383589425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longfellow365.com/2014/08/06/lcc-advancement-committee/" TargetMode="Externa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lgourmeturbano.blogspot.com/2017/11/los-sabores-de-la-tierra-del-sol-amada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public-domain-image.com/free-images/interiors-and-exteriors-design/liquors-bars/attachment/liquors-bars" TargetMode="Externa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ambdachialpha/6681754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openclipart.org/detail/214724/family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image/414199/free-photo-image-training-action-african-american" TargetMode="External"/><Relationship Id="rId2" Type="http://schemas.openxmlformats.org/officeDocument/2006/relationships/image" Target="../media/image17.1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axport/8265243524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4904-2616-4AC3-9D41-4F2E2B418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903767"/>
            <a:ext cx="6815669" cy="2482898"/>
          </a:xfrm>
        </p:spPr>
        <p:txBody>
          <a:bodyPr/>
          <a:lstStyle/>
          <a:p>
            <a:r>
              <a:rPr lang="en-US" sz="4000" b="1" u="sng" dirty="0"/>
              <a:t>Welcome to the </a:t>
            </a:r>
            <a:br>
              <a:rPr lang="en-US" sz="4000" b="1" i="1" u="sng" dirty="0"/>
            </a:br>
            <a:r>
              <a:rPr lang="en-US" sz="4000" b="1" i="1" u="sng" dirty="0"/>
              <a:t>How To Increase The Business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CC0AD-5DAE-4982-8042-E2206AC9A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5400" b="1" i="1" dirty="0"/>
              <a:t>In Our Lodge Homes Workshop.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86A2CAE-C46E-42F2-8D07-31EEB320A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32" y="-179006"/>
            <a:ext cx="11729567" cy="17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6EAA-0CA0-48F8-8A6A-9E24F19AF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Create Membership Incentives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1E2347-AE55-4B8E-AB67-BF1F2EBDD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806761" y="738460"/>
            <a:ext cx="1502736" cy="1303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362A7-CBBA-4F21-9804-B8B7BABEA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3647" y="819684"/>
            <a:ext cx="1587797" cy="1303867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6F68A83-98B5-476C-B693-B6A1A71079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586726"/>
              </p:ext>
            </p:extLst>
          </p:nvPr>
        </p:nvGraphicFramePr>
        <p:xfrm>
          <a:off x="949030" y="2668772"/>
          <a:ext cx="2336430" cy="3369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Acrobat Document" r:id="rId5" imgW="7543553" imgH="11658600" progId="AcroExch.Document.11">
                  <p:embed/>
                </p:oleObj>
              </mc:Choice>
              <mc:Fallback>
                <p:oleObj name="Acrobat Document" r:id="rId5" imgW="7543553" imgH="116586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9030" y="2668772"/>
                        <a:ext cx="2336430" cy="3369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4C1AF8F-2BF0-4F70-BE63-D85BB527A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763409"/>
              </p:ext>
            </p:extLst>
          </p:nvPr>
        </p:nvGraphicFramePr>
        <p:xfrm>
          <a:off x="8676167" y="2567170"/>
          <a:ext cx="2713960" cy="3572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Acrobat Document" r:id="rId7" imgW="11658353" imgH="7543800" progId="AcroExch.Document.11">
                  <p:embed/>
                </p:oleObj>
              </mc:Choice>
              <mc:Fallback>
                <p:oleObj name="Acrobat Document" r:id="rId7" imgW="11658353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76167" y="2567170"/>
                        <a:ext cx="2713960" cy="3572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BB07485-EEBC-458C-9FE3-C37CDDF9BC9D}"/>
              </a:ext>
            </a:extLst>
          </p:cNvPr>
          <p:cNvSpPr txBox="1"/>
          <p:nvPr/>
        </p:nvSpPr>
        <p:spPr>
          <a:xfrm>
            <a:off x="3596992" y="3218259"/>
            <a:ext cx="497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Have Monthly Membership Drawings for those that Sponsor new members. For every new or re-enroll they get a ticket into the drawing.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C75F35-1A0C-4A4B-9E70-679D42E770A9}"/>
              </a:ext>
            </a:extLst>
          </p:cNvPr>
          <p:cNvSpPr txBox="1"/>
          <p:nvPr/>
        </p:nvSpPr>
        <p:spPr>
          <a:xfrm>
            <a:off x="3515834" y="4313413"/>
            <a:ext cx="5054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Give the Monthly winner a Prize.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Free dinner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Moose Bucks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Gift Cards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Top Sponsor of the Month Recognition in Newsletter or Certificate.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4C9A37-B500-42A9-A3C5-6B5FAA661A5F}"/>
              </a:ext>
            </a:extLst>
          </p:cNvPr>
          <p:cNvSpPr txBox="1"/>
          <p:nvPr/>
        </p:nvSpPr>
        <p:spPr>
          <a:xfrm flipH="1">
            <a:off x="3515834" y="2457823"/>
            <a:ext cx="512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rgbClr val="FF0000"/>
                </a:solidFill>
              </a:rPr>
              <a:t>These Posters can be found on MI Website under Member Information/Campaigns.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1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F7408-29A5-4B6F-AE20-BD4D3607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659220"/>
            <a:ext cx="9601196" cy="1897712"/>
          </a:xfrm>
        </p:spPr>
        <p:txBody>
          <a:bodyPr>
            <a:normAutofit fontScale="90000"/>
          </a:bodyPr>
          <a:lstStyle/>
          <a:p>
            <a:r>
              <a:rPr lang="en-US" b="1" i="1" u="sng" dirty="0"/>
              <a:t>Have a Retention Plan to retain first year Members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17CCD0-FD9C-42CF-8DBD-E30B93980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8315" y="1290361"/>
            <a:ext cx="3296094" cy="101690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006E1-AA88-4EFF-B04E-4BBBF430E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33906" y="1377332"/>
            <a:ext cx="3374065" cy="1016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76BB6-4BA4-4D5B-8687-F2ADB668B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03102" y="2938406"/>
            <a:ext cx="2367419" cy="2852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73E533-385C-4900-94E1-1F1D3C20E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239788" y="2632693"/>
            <a:ext cx="3162300" cy="33640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A80F73-8C1E-4AB9-9671-15735AE60E37}"/>
              </a:ext>
            </a:extLst>
          </p:cNvPr>
          <p:cNvSpPr txBox="1"/>
          <p:nvPr/>
        </p:nvSpPr>
        <p:spPr>
          <a:xfrm>
            <a:off x="3370521" y="2785730"/>
            <a:ext cx="47633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0000"/>
                </a:solidFill>
              </a:rPr>
              <a:t>Designate Anniversary Dates Monthly, Bi-Monthly Quarterly to recognize those members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Have an Annual Pin Ceremony. Lodge Length of Membership Pin 5 thru 60 Year member in increments of 5 years available from Catalog Sales.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Membership/Retention Committee should make phone calls to these members.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Have a Party or Dinner to recognize those members.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AEA8-4417-4A05-9A01-6D1149CC5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u="sng" dirty="0"/>
              <a:t>Conduct Regular Orientations.</a:t>
            </a:r>
            <a:br>
              <a:rPr lang="en-US" b="1" i="1" u="sng" dirty="0"/>
            </a:br>
            <a:r>
              <a:rPr lang="en-US" b="1" i="1" u="sng" dirty="0"/>
              <a:t>At least every other month…</a:t>
            </a:r>
          </a:p>
        </p:txBody>
      </p:sp>
      <p:pic>
        <p:nvPicPr>
          <p:cNvPr id="2052" name="Picture 4" descr="Mooseheart, Illinois - United States - September 28th, 2021: Statue of  James J. Davis, the founder of the Mooseheart Child City and School Stock  Photo - Alamy">
            <a:extLst>
              <a:ext uri="{FF2B5EF4-FFF2-40B4-BE49-F238E27FC236}">
                <a16:creationId xmlns:a16="http://schemas.microsoft.com/office/drawing/2014/main" id="{2D21DDDB-0176-436E-989F-E9B13BD8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081" y="872423"/>
            <a:ext cx="1754594" cy="14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hotos &amp; Graphics | Moose International">
            <a:extLst>
              <a:ext uri="{FF2B5EF4-FFF2-40B4-BE49-F238E27FC236}">
                <a16:creationId xmlns:a16="http://schemas.microsoft.com/office/drawing/2014/main" id="{94926D66-357A-43F8-93A9-69AC5A4D0F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25" y="749908"/>
            <a:ext cx="1842977" cy="153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43B636-7B74-412E-AB61-86A089B3D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8325" y="2626242"/>
            <a:ext cx="4406309" cy="34818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995DFE-3191-417A-A1AD-24CB404800D6}"/>
              </a:ext>
            </a:extLst>
          </p:cNvPr>
          <p:cNvSpPr txBox="1"/>
          <p:nvPr/>
        </p:nvSpPr>
        <p:spPr>
          <a:xfrm>
            <a:off x="952500" y="6858000"/>
            <a:ext cx="1028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24672D-143F-436B-BC26-A792B3310D4A}"/>
              </a:ext>
            </a:extLst>
          </p:cNvPr>
          <p:cNvSpPr txBox="1"/>
          <p:nvPr/>
        </p:nvSpPr>
        <p:spPr>
          <a:xfrm>
            <a:off x="5550194" y="2666576"/>
            <a:ext cx="604992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Have regular orientation or enrollment ceremonies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Invite New Members and their Sponsors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Have a Free/Inexpensive Dinner or Raffle Prize in conjunction with the orientation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Be Knowledgeable and ready to answer Questions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Be sure to Give Sponsors the Annual Campaign Pin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HAVE FUN AS WELL…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27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BEB-9FFC-423C-9370-BCCC59FB9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u="sng" dirty="0"/>
              <a:t>Lead By Example…</a:t>
            </a:r>
            <a:br>
              <a:rPr lang="en-US" b="1" i="1" u="sng" dirty="0"/>
            </a:br>
            <a:endParaRPr lang="en-US" b="1" i="1" u="sn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3CC060-27EE-4500-90EF-D798BD9F4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0739" y="786757"/>
            <a:ext cx="1428750" cy="14287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8A2C906-B756-4E1D-8DEC-82B54A35F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20865" y="786757"/>
            <a:ext cx="1428750" cy="14287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D3A30B-EFFF-48B5-9F99-613F15792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8200" y="2481374"/>
            <a:ext cx="2893828" cy="35193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A163ED-D449-456B-B9C8-FABFEB2E9D1E}"/>
              </a:ext>
            </a:extLst>
          </p:cNvPr>
          <p:cNvSpPr txBox="1"/>
          <p:nvPr/>
        </p:nvSpPr>
        <p:spPr>
          <a:xfrm>
            <a:off x="4093535" y="2700670"/>
            <a:ext cx="70706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Smile and Greet Members when they enter the lodge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Ask the volunteers doing a function if they need any help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Take out the trash when you see it needs to be done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Clean up something if you see it needs 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Talk to members with Respect (Don’t talk Down to them)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0000"/>
                </a:solidFill>
              </a:rPr>
              <a:t>DON’T TALK LODGE BUSINESS OUSIDE OF THE MEETING ROOM, ESPECIALLY IN THE SOCIAL QUARTERS…</a:t>
            </a:r>
          </a:p>
        </p:txBody>
      </p:sp>
    </p:spTree>
    <p:extLst>
      <p:ext uri="{BB962C8B-B14F-4D97-AF65-F5344CB8AC3E}">
        <p14:creationId xmlns:p14="http://schemas.microsoft.com/office/powerpoint/2010/main" val="485841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E1CAE-4210-40C6-B62C-671DAE395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u="sng" dirty="0"/>
              <a:t>Ask for help/volunteers…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DCB9B-AB69-48A5-8D76-B5AA0DAE5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429" y="2556932"/>
            <a:ext cx="6250168" cy="3318936"/>
          </a:xfrm>
        </p:spPr>
        <p:txBody>
          <a:bodyPr/>
          <a:lstStyle/>
          <a:p>
            <a:r>
              <a:rPr lang="en-US" b="1" dirty="0"/>
              <a:t>Ask members if they can volunteer or help out with something. (Most members say they weren’t asked)</a:t>
            </a:r>
          </a:p>
          <a:p>
            <a:r>
              <a:rPr lang="en-US" b="1" dirty="0"/>
              <a:t>Start with something small (taking out the trash, getting ice, etc.)</a:t>
            </a:r>
          </a:p>
          <a:p>
            <a:r>
              <a:rPr lang="en-US" b="1" dirty="0"/>
              <a:t>Have a volunteer sign up sheet for events and/or functions.</a:t>
            </a:r>
          </a:p>
          <a:p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3416C8-9EB3-47FE-9D87-2DB672889A38}"/>
              </a:ext>
            </a:extLst>
          </p:cNvPr>
          <p:cNvSpPr/>
          <p:nvPr/>
        </p:nvSpPr>
        <p:spPr>
          <a:xfrm>
            <a:off x="480843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F690CB-7452-4226-A5EA-D8DE65694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2503" y="726531"/>
            <a:ext cx="2211572" cy="1559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EF6705-06E9-4D1D-835A-CA405A000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45527" y="726531"/>
            <a:ext cx="2211572" cy="15594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C32F3E-60EC-4947-8DD4-A89FAB587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5154" y="2541599"/>
            <a:ext cx="3048000" cy="358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B8D8-5F91-4E41-B2FA-A88B95F4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637415"/>
            <a:ext cx="6815669" cy="1339701"/>
          </a:xfrm>
        </p:spPr>
        <p:txBody>
          <a:bodyPr/>
          <a:lstStyle/>
          <a:p>
            <a:r>
              <a:rPr lang="en-US" b="1" u="sng" dirty="0"/>
              <a:t>RECOGNIZE</a:t>
            </a:r>
            <a:r>
              <a:rPr lang="en-US" b="1" dirty="0"/>
              <a:t> 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1F966-AF4D-4738-BB95-6663DB0EE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551274"/>
            <a:ext cx="6815669" cy="1881963"/>
          </a:xfrm>
        </p:spPr>
        <p:txBody>
          <a:bodyPr>
            <a:noAutofit/>
          </a:bodyPr>
          <a:lstStyle/>
          <a:p>
            <a:r>
              <a:rPr lang="en-US" sz="6000" b="1" u="sng" dirty="0"/>
              <a:t>THANK</a:t>
            </a:r>
            <a:r>
              <a:rPr lang="en-US" sz="6000" b="1" dirty="0"/>
              <a:t> THE VOLUNTEERS!!.</a:t>
            </a:r>
            <a:endParaRPr lang="en-US" sz="6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59B25-F40D-4A0E-8D3E-11C3EF75D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063" y="170121"/>
            <a:ext cx="2008184" cy="2934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71732D-3D2F-41EC-BBD1-9A7982A29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095217" y="49508"/>
            <a:ext cx="1999719" cy="3055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F25CE-8142-43FC-9FDE-B19AA1DEC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05247" y="5572403"/>
            <a:ext cx="7989970" cy="1193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39A65C-027A-4667-8835-B5BF15B429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0" y="3783835"/>
            <a:ext cx="2096783" cy="2934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C358D1-3DF5-4515-9202-5038D3C74A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103681" y="3783835"/>
            <a:ext cx="1991255" cy="29345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D8D418A-4A76-49BB-973D-D3FF8B44B8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327985" y="49508"/>
            <a:ext cx="4876810" cy="14487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9D96AF-7EB2-417A-BB23-FAF4D25EECF9}"/>
              </a:ext>
            </a:extLst>
          </p:cNvPr>
          <p:cNvSpPr txBox="1"/>
          <p:nvPr/>
        </p:nvSpPr>
        <p:spPr>
          <a:xfrm>
            <a:off x="3327985" y="1637415"/>
            <a:ext cx="4876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334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65D891-0229-45A9-8739-A0A734393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u="sng" dirty="0"/>
              <a:t>What can a Committee Chairman Do?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83DDE1-F9D2-405E-AE68-2DDF1C56A7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Reach out to Members for Help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Properly Plan the Function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Have regular meetings with the other committee members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Advertise the function in advance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800" b="1" i="1" u="sng" dirty="0"/>
              <a:t>Make it Fun!!!! 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78BB64A-9780-43E5-B7A0-D1E79E25AA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81725" y="2560320"/>
            <a:ext cx="4718050" cy="3055957"/>
          </a:xfrm>
        </p:spPr>
      </p:pic>
    </p:spTree>
    <p:extLst>
      <p:ext uri="{BB962C8B-B14F-4D97-AF65-F5344CB8AC3E}">
        <p14:creationId xmlns:p14="http://schemas.microsoft.com/office/powerpoint/2010/main" val="2723965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45BB2-8853-462F-82B5-826914928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u="sng" dirty="0"/>
              <a:t>Reach out to Members’ for Help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0C0D96-F1EF-464E-B85F-B37EC7AB05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7902" y="2560320"/>
            <a:ext cx="3048000" cy="3589869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78CE3A-C411-454F-989C-55B0473E42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37302" y="2560320"/>
            <a:ext cx="2559296" cy="3589870"/>
          </a:xfrm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E5098DFA-39CD-4AA6-A552-A9441B5660A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7902" y="707811"/>
            <a:ext cx="1655689" cy="1303867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4E115A76-0A6C-4340-95D4-800EEB3A8DC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703428" y="707810"/>
            <a:ext cx="1655689" cy="13038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771F01-0CA2-4405-80B4-3A9B6C074BBC}"/>
              </a:ext>
            </a:extLst>
          </p:cNvPr>
          <p:cNvSpPr txBox="1"/>
          <p:nvPr/>
        </p:nvSpPr>
        <p:spPr>
          <a:xfrm>
            <a:off x="3955312" y="2785730"/>
            <a:ext cx="41892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i="1" dirty="0"/>
              <a:t>You would be surprised how many people will step up to help if they are asked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i="1" dirty="0"/>
              <a:t>Find the members strengths</a:t>
            </a:r>
          </a:p>
          <a:p>
            <a:r>
              <a:rPr lang="en-US" sz="2400" b="1" i="1" dirty="0"/>
              <a:t>Cooking, planning or decorating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b="1" i="1" dirty="0"/>
              <a:t>Work together as a TEAM!!!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400" b="1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12353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61F3D-7A79-4FB0-8796-DB4FF6B80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227" y="138223"/>
            <a:ext cx="6977518" cy="117658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400" b="1" i="1" u="sng" dirty="0"/>
              <a:t>7 Steps For Planning a Successful event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12427-2A99-4D85-8DCA-22B8CB6DD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4223" y="1648047"/>
            <a:ext cx="7421526" cy="3774558"/>
          </a:xfrm>
        </p:spPr>
        <p:txBody>
          <a:bodyPr>
            <a:normAutofit fontScale="47500" lnSpcReduction="20000"/>
          </a:bodyPr>
          <a:lstStyle/>
          <a:p>
            <a:r>
              <a:rPr lang="en-US" sz="3800" dirty="0"/>
              <a:t>What are the 7 steps in planning a successful event?</a:t>
            </a:r>
          </a:p>
          <a:p>
            <a:r>
              <a:rPr lang="en-US" sz="3800" b="1" dirty="0"/>
              <a:t>7 Steps to event planning success</a:t>
            </a:r>
            <a:endParaRPr lang="en-US" sz="3800" dirty="0"/>
          </a:p>
          <a:p>
            <a:r>
              <a:rPr lang="en-US" sz="3800" dirty="0"/>
              <a:t>Define your objectives. Always ask yourself beforehand, “What are you hoping to achieve from this event?” ...</a:t>
            </a:r>
          </a:p>
          <a:p>
            <a:r>
              <a:rPr lang="en-US" sz="3800" dirty="0"/>
              <a:t>Choose your location. Make sure that your location aligns with your objectives. ...</a:t>
            </a:r>
          </a:p>
          <a:p>
            <a:endParaRPr lang="en-US" sz="3800" dirty="0"/>
          </a:p>
          <a:p>
            <a:r>
              <a:rPr lang="en-US" sz="3800" dirty="0"/>
              <a:t>Set a date. ... Plan in Advance</a:t>
            </a:r>
          </a:p>
          <a:p>
            <a:r>
              <a:rPr lang="en-US" sz="3800" dirty="0"/>
              <a:t>Create a plan. ...Get a Team together</a:t>
            </a:r>
          </a:p>
          <a:p>
            <a:r>
              <a:rPr lang="en-US" sz="3800" dirty="0"/>
              <a:t>Issuing invitations. ...Send in Newsletters or Social Media</a:t>
            </a:r>
          </a:p>
          <a:p>
            <a:r>
              <a:rPr lang="en-US" sz="3800" dirty="0"/>
              <a:t>The day of the event. ...Have a Crew set to Make it Happen</a:t>
            </a:r>
          </a:p>
          <a:p>
            <a:r>
              <a:rPr lang="en-US" sz="3800" b="1" dirty="0"/>
              <a:t>Evaluate. Was it successful and did Members Enjoy???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3F8914-1A45-448A-8EBA-1660D6AB86D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2236788" cy="21875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4AF1BA-AF21-486A-88C4-C61A15037ED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77081" y="628023"/>
            <a:ext cx="1719226" cy="194845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84BBFA-6481-41C6-AC31-25283F06E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235019" y="3838353"/>
            <a:ext cx="1719226" cy="2732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381484-992E-4949-8BB9-E88E1338C8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37755" y="3923414"/>
            <a:ext cx="1896141" cy="273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62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966F7-172B-449C-A104-4ED4EE58A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59489"/>
            <a:ext cx="6815669" cy="1180214"/>
          </a:xfrm>
        </p:spPr>
        <p:txBody>
          <a:bodyPr>
            <a:noAutofit/>
          </a:bodyPr>
          <a:lstStyle/>
          <a:p>
            <a:r>
              <a:rPr lang="en-US" sz="3600" b="1" i="1" dirty="0"/>
              <a:t>How can Your Bartenders Help Increase Revenue???</a:t>
            </a:r>
            <a:endParaRPr lang="en-US" sz="36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5B24A0-8630-43A8-9170-E09EE65D9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1669312"/>
            <a:ext cx="6815669" cy="3309087"/>
          </a:xfrm>
        </p:spPr>
        <p:txBody>
          <a:bodyPr>
            <a:normAutofit fontScale="85000" lnSpcReduction="20000"/>
          </a:bodyPr>
          <a:lstStyle/>
          <a:p>
            <a:r>
              <a:rPr lang="en-US" sz="9600" b="1" i="1" u="sng" dirty="0"/>
              <a:t>Check Membership Cards Daily!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5433A-A2A6-47ED-A9B3-D8164C354C9F}"/>
              </a:ext>
            </a:extLst>
          </p:cNvPr>
          <p:cNvPicPr/>
          <p:nvPr/>
        </p:nvPicPr>
        <p:blipFill rotWithShape="1">
          <a:blip r:embed="rId2"/>
          <a:srcRect l="2771" t="7322" r="4029" b="63395"/>
          <a:stretch/>
        </p:blipFill>
        <p:spPr bwMode="auto">
          <a:xfrm>
            <a:off x="80852" y="159489"/>
            <a:ext cx="2488683" cy="1180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F7BA6-3506-44D5-A861-48591282E9FF}"/>
              </a:ext>
            </a:extLst>
          </p:cNvPr>
          <p:cNvPicPr/>
          <p:nvPr/>
        </p:nvPicPr>
        <p:blipFill rotWithShape="1">
          <a:blip r:embed="rId2"/>
          <a:srcRect l="2771" t="7322" r="4029" b="63395"/>
          <a:stretch/>
        </p:blipFill>
        <p:spPr bwMode="auto">
          <a:xfrm>
            <a:off x="9229059" y="159489"/>
            <a:ext cx="2882089" cy="1180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177947-F4CE-4B69-8D4F-612460DF4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2623" y="5662859"/>
            <a:ext cx="10132827" cy="103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0D24F-8FA9-4AB0-8508-B2EAFA491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786" y="691116"/>
            <a:ext cx="9790812" cy="1594883"/>
          </a:xfrm>
        </p:spPr>
        <p:txBody>
          <a:bodyPr/>
          <a:lstStyle/>
          <a:p>
            <a:r>
              <a:rPr lang="en-US" b="1" dirty="0"/>
              <a:t>A Guide to the Who, What, When, Where, and How.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1131F-66BB-40C4-A999-E7CDBC8D1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785" y="2690038"/>
            <a:ext cx="9790812" cy="3476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        </a:t>
            </a:r>
            <a:r>
              <a:rPr lang="en-US" b="1" i="1" u="sng" dirty="0"/>
              <a:t>We will be discussing ideas that can help to increase business in your lodge homes and help increase your revenue…</a:t>
            </a:r>
          </a:p>
          <a:p>
            <a:endParaRPr lang="en-US" dirty="0"/>
          </a:p>
          <a:p>
            <a:r>
              <a:rPr lang="en-US" dirty="0"/>
              <a:t>   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5F627-3379-46EA-A08C-F947B140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05784" y="3753293"/>
            <a:ext cx="4339854" cy="2151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0DD6EF-15F6-4FF3-8FDA-C08506860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3225779"/>
            <a:ext cx="4990215" cy="267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25A2-2B16-49B4-BA2B-5367F3F9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74158"/>
            <a:ext cx="9601196" cy="1711841"/>
          </a:xfrm>
        </p:spPr>
        <p:txBody>
          <a:bodyPr>
            <a:noAutofit/>
          </a:bodyPr>
          <a:lstStyle/>
          <a:p>
            <a:r>
              <a:rPr lang="en-US" sz="6000" b="1" i="1" dirty="0"/>
              <a:t>How can Your Bartenders Help Increase Revenue???</a:t>
            </a:r>
            <a:endParaRPr lang="en-US" sz="6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CFC3D-2AAA-4378-AD31-3030DBF7C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u="sng" dirty="0">
                <a:solidFill>
                  <a:schemeClr val="tx1"/>
                </a:solidFill>
              </a:rPr>
              <a:t>Smile: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A931263-87FC-49CE-8FB9-DD3DEB49FF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50447" y="3234795"/>
            <a:ext cx="3944160" cy="263207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A82D58-3C7B-4BB4-A09A-D4CEC5F60E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b="1" i="1" u="sng" dirty="0">
                <a:solidFill>
                  <a:schemeClr val="tx1"/>
                </a:solidFill>
              </a:rPr>
              <a:t>Be Welcoming and Courteous!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FE2F401-85B6-43B1-A3A6-0A5C04AF3F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65107" y="3243263"/>
            <a:ext cx="3948112" cy="26320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D4D521-116E-4206-998F-7C4A386D03B9}"/>
              </a:ext>
            </a:extLst>
          </p:cNvPr>
          <p:cNvSpPr txBox="1"/>
          <p:nvPr/>
        </p:nvSpPr>
        <p:spPr>
          <a:xfrm>
            <a:off x="1650447" y="5866870"/>
            <a:ext cx="3944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69827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5FA933-80D2-4A81-A0CB-BFCF126A9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74427"/>
            <a:ext cx="6815669" cy="1320802"/>
          </a:xfrm>
        </p:spPr>
        <p:txBody>
          <a:bodyPr/>
          <a:lstStyle/>
          <a:p>
            <a:r>
              <a:rPr lang="en-US" sz="4400" b="1" i="1" dirty="0"/>
              <a:t>How can Your Bartenders Help Increase Revenue???</a:t>
            </a:r>
            <a:endParaRPr lang="en-US" sz="44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3B1CCBD-6432-4DEA-AD07-005CB895E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1637414"/>
            <a:ext cx="6815669" cy="3678865"/>
          </a:xfrm>
        </p:spPr>
        <p:txBody>
          <a:bodyPr>
            <a:normAutofit fontScale="70000" lnSpcReduction="20000"/>
          </a:bodyPr>
          <a:lstStyle/>
          <a:p>
            <a:r>
              <a:rPr lang="en-US" sz="5700" b="1" dirty="0"/>
              <a:t>Work with SQ Manager and BOO about Drink Specials/Happy Hour, etc.</a:t>
            </a:r>
          </a:p>
          <a:p>
            <a:endParaRPr lang="en-US" dirty="0"/>
          </a:p>
          <a:p>
            <a:r>
              <a:rPr lang="en-US" sz="3200" b="1" i="1" u="sng" dirty="0"/>
              <a:t>Have Games Incentives to Play for Prizes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200" b="1" i="1" u="sng" dirty="0"/>
              <a:t>Number of the Day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200" b="1" i="1" u="sng" dirty="0"/>
              <a:t>Bar Bingo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200" b="1" i="1" u="sng" dirty="0"/>
              <a:t>Trivia Night</a:t>
            </a:r>
          </a:p>
          <a:p>
            <a:endParaRPr lang="en-US" b="1" i="1" u="sn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23F14D-8137-49E6-9AC2-B57E58BB5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063321" y="180753"/>
            <a:ext cx="2043619" cy="2881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C94779-EEBD-4748-AC20-2CB7F4DAA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060" y="223283"/>
            <a:ext cx="2052084" cy="2796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B0F30-72CD-489D-910B-4C152F29F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17635" y="3838354"/>
            <a:ext cx="1919509" cy="2796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AC026D-F6F9-4BBC-97BC-B50D453AA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573079" y="5702826"/>
            <a:ext cx="6934988" cy="10473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D433F0-1D1A-4BA1-93B1-8946FDCB2C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063320" y="3904958"/>
            <a:ext cx="2043620" cy="12518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F78882-1249-437B-9AB1-67B967BF5716}"/>
              </a:ext>
            </a:extLst>
          </p:cNvPr>
          <p:cNvSpPr txBox="1"/>
          <p:nvPr/>
        </p:nvSpPr>
        <p:spPr>
          <a:xfrm>
            <a:off x="10063320" y="6244120"/>
            <a:ext cx="204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7E0F95-75DA-418C-AE8B-8B5C41EE6A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187431" y="5316279"/>
            <a:ext cx="1919509" cy="14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9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90AD8A-FD52-4C2F-AF77-DD08CBDA9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50799"/>
            <a:ext cx="6815669" cy="1320802"/>
          </a:xfrm>
        </p:spPr>
        <p:txBody>
          <a:bodyPr/>
          <a:lstStyle/>
          <a:p>
            <a:r>
              <a:rPr lang="en-US" sz="4400" b="1" i="1" dirty="0"/>
              <a:t>How can Your Bartenders Help Increase Revenue???</a:t>
            </a:r>
            <a:endParaRPr lang="en-US" sz="4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28EDF07-524A-4E21-95F7-4F04C0B3E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5618" y="1499193"/>
            <a:ext cx="6815669" cy="3565876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i="1" u="sng" dirty="0"/>
              <a:t>Use Proper tools for making drinks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b="1" i="1" u="sng" dirty="0"/>
              <a:t>Standardized Drink Pour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b="1" i="1" u="sng" dirty="0"/>
              <a:t>Know How to Make Popular drinks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b="1" i="1" u="sng" dirty="0"/>
              <a:t>Make sure that SQ Mgr. and BOO know when inventory is needed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300" b="1" i="1" u="sng" dirty="0"/>
              <a:t>Be </a:t>
            </a:r>
            <a:r>
              <a:rPr lang="en-US" sz="3300" b="1" i="1" u="sng" dirty="0" err="1"/>
              <a:t>TiPS</a:t>
            </a:r>
            <a:r>
              <a:rPr lang="en-US" sz="3300" b="1" i="1" u="sng" dirty="0"/>
              <a:t> Certified or similar State Certification.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68296-BA18-47D9-91AD-7A7FFDC1E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427" y="202020"/>
            <a:ext cx="2083981" cy="2860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0C9A8-2B66-4ABD-868F-86DE19AC9524}"/>
              </a:ext>
            </a:extLst>
          </p:cNvPr>
          <p:cNvSpPr txBox="1"/>
          <p:nvPr/>
        </p:nvSpPr>
        <p:spPr>
          <a:xfrm>
            <a:off x="177210" y="2885300"/>
            <a:ext cx="18855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2AE4E-3683-481C-A093-D224013CF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063321" y="180753"/>
            <a:ext cx="2043619" cy="2881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B119E1-F253-4DBD-B364-63BA07795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5582093"/>
            <a:ext cx="12192000" cy="1200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35798C-31DC-4B89-B60A-C9B423537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28" y="3777608"/>
            <a:ext cx="2062716" cy="1676893"/>
          </a:xfrm>
          <a:prstGeom prst="rect">
            <a:avLst/>
          </a:prstGeom>
        </p:spPr>
      </p:pic>
      <p:pic>
        <p:nvPicPr>
          <p:cNvPr id="2052" name="Picture 4" descr="California Department of Alcoholic Beverage Control">
            <a:extLst>
              <a:ext uri="{FF2B5EF4-FFF2-40B4-BE49-F238E27FC236}">
                <a16:creationId xmlns:a16="http://schemas.microsoft.com/office/drawing/2014/main" id="{522D10C0-BFDD-44D9-9ED4-95508E94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222" y="3880661"/>
            <a:ext cx="2062717" cy="45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LCC">
            <a:extLst>
              <a:ext uri="{FF2B5EF4-FFF2-40B4-BE49-F238E27FC236}">
                <a16:creationId xmlns:a16="http://schemas.microsoft.com/office/drawing/2014/main" id="{B88E4196-ECC9-4F85-913F-69563BBD2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222" y="4437655"/>
            <a:ext cx="188905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30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2EAF-189B-4A3C-A7EC-40F46BC63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40165"/>
            <a:ext cx="6815669" cy="1320802"/>
          </a:xfrm>
        </p:spPr>
        <p:txBody>
          <a:bodyPr/>
          <a:lstStyle/>
          <a:p>
            <a:r>
              <a:rPr lang="en-US" sz="4400" b="1" i="1" dirty="0"/>
              <a:t>How can Your Bartenders Help Increase Revenue???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0E748-9902-47AF-9CE8-DC0ACB0FF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1626781"/>
            <a:ext cx="6815669" cy="3721396"/>
          </a:xfrm>
        </p:spPr>
        <p:txBody>
          <a:bodyPr>
            <a:normAutofit fontScale="25000" lnSpcReduction="20000"/>
          </a:bodyPr>
          <a:lstStyle/>
          <a:p>
            <a:r>
              <a:rPr lang="en-US" sz="11200" b="1" i="1" dirty="0"/>
              <a:t>    </a:t>
            </a:r>
            <a:r>
              <a:rPr lang="en-US" sz="11200" b="1" i="1" u="sng" dirty="0"/>
              <a:t>Ask Members How they are Doing?</a:t>
            </a:r>
          </a:p>
          <a:p>
            <a:endParaRPr lang="en-US" sz="11200" b="1" i="1" u="sng" dirty="0">
              <a:solidFill>
                <a:srgbClr val="FF0000"/>
              </a:solidFill>
            </a:endParaRPr>
          </a:p>
          <a:p>
            <a:r>
              <a:rPr lang="en-US" sz="11200" b="1" i="1" u="sng" dirty="0">
                <a:solidFill>
                  <a:srgbClr val="FF0000"/>
                </a:solidFill>
              </a:rPr>
              <a:t>However…</a:t>
            </a:r>
          </a:p>
          <a:p>
            <a:endParaRPr lang="en-US" sz="9600" b="1" i="1" u="sng" dirty="0">
              <a:solidFill>
                <a:srgbClr val="FF0000"/>
              </a:solidFill>
            </a:endParaRPr>
          </a:p>
          <a:p>
            <a:r>
              <a:rPr lang="en-US" sz="9600" b="1" i="1" u="sng" dirty="0">
                <a:solidFill>
                  <a:srgbClr val="FF0000"/>
                </a:solidFill>
              </a:rPr>
              <a:t> </a:t>
            </a:r>
          </a:p>
          <a:p>
            <a:r>
              <a:rPr lang="en-US" sz="16000" b="1" i="1" u="sng" dirty="0">
                <a:solidFill>
                  <a:srgbClr val="FF0000"/>
                </a:solidFill>
              </a:rPr>
              <a:t>Don’t Engage in Gossip or Lodge Business!!!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US" sz="32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EA0F1-B94B-44CC-97CD-F592840F0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476" y="265814"/>
            <a:ext cx="1984301" cy="283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C6D2F1-E08E-4C68-AD6D-95021ADA5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061" y="3962453"/>
            <a:ext cx="2062716" cy="28447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1E6CC6-877E-4536-8763-01EE74E89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958843" y="3775204"/>
            <a:ext cx="2194294" cy="3082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AEDC62-9354-4EF7-AC80-9982472F06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132828" y="265813"/>
            <a:ext cx="1895696" cy="27219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1A0E4C-02A7-4455-A668-57117E77D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222377" y="5515991"/>
            <a:ext cx="3810000" cy="13208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E0D866-DE4B-45E0-A812-6C78B60FD0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864472" y="5441562"/>
            <a:ext cx="3789890" cy="13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E02FE-6E91-4099-9272-2912ECBD1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74429"/>
            <a:ext cx="6815669" cy="1180213"/>
          </a:xfrm>
        </p:spPr>
        <p:txBody>
          <a:bodyPr/>
          <a:lstStyle/>
          <a:p>
            <a:r>
              <a:rPr lang="en-US" sz="3200" b="1" dirty="0"/>
              <a:t>How Can The Membership Help to Increase Lodge Revenue and Business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C3728-AC85-4021-9CF8-4789D1BEC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1722473"/>
            <a:ext cx="6815669" cy="325592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Volunteer to Help with a function or Event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Ask an officer of the Lodge or Chapter, How you can help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Create an Event that you would like to see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Get More Involved for the Betterment of the Lodge as a Whole…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5228E-D9FF-439C-A808-5709BE78A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41697" y="5518297"/>
            <a:ext cx="7708605" cy="1190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9DF5FF-C41D-4D6B-80BB-160A27C3E855}"/>
              </a:ext>
            </a:extLst>
          </p:cNvPr>
          <p:cNvSpPr txBox="1"/>
          <p:nvPr/>
        </p:nvSpPr>
        <p:spPr>
          <a:xfrm>
            <a:off x="3446318" y="6858000"/>
            <a:ext cx="52993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101certificatetemplates.com/volunteer-certificate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367810-AA6B-4DE1-87A2-46ABAE7BF7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058400" y="148857"/>
            <a:ext cx="2030819" cy="2969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A5314B-B2CB-46EB-8A99-B23670D339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9183" y="148857"/>
            <a:ext cx="2030819" cy="28673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644362-11C7-4E14-91AB-399CFEF39C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5387" y="3841811"/>
            <a:ext cx="2094615" cy="28673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0D7ECB-BD31-478A-A995-BABDE1FCDD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154093" y="3841811"/>
            <a:ext cx="1935126" cy="286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B81056-9CB6-4E11-B712-439096834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48857"/>
            <a:ext cx="6815669" cy="1190846"/>
          </a:xfrm>
        </p:spPr>
        <p:txBody>
          <a:bodyPr/>
          <a:lstStyle/>
          <a:p>
            <a:r>
              <a:rPr lang="en-US" sz="3200" b="1" dirty="0"/>
              <a:t>How Can The Membership Help to Increase Lodge Revenue and Business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98266B3-E6E3-40C9-B7DB-CFB0A36AF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7785" y="1626383"/>
            <a:ext cx="6815669" cy="3700131"/>
          </a:xfrm>
        </p:spPr>
        <p:txBody>
          <a:bodyPr>
            <a:normAutofit fontScale="85000" lnSpcReduction="20000"/>
          </a:bodyPr>
          <a:lstStyle/>
          <a:p>
            <a:r>
              <a:rPr lang="en-US" sz="4600" b="1" dirty="0"/>
              <a:t>Attend Meetings</a:t>
            </a:r>
          </a:p>
          <a:p>
            <a:r>
              <a:rPr lang="en-US" sz="4600" b="1" dirty="0"/>
              <a:t>Attend events and Functions</a:t>
            </a:r>
          </a:p>
          <a:p>
            <a:r>
              <a:rPr lang="en-US" sz="3200" b="1" dirty="0"/>
              <a:t>Most Importantly if your not helping</a:t>
            </a:r>
          </a:p>
          <a:p>
            <a:endParaRPr lang="en-US" sz="3600" b="1" i="1" u="sng" dirty="0">
              <a:solidFill>
                <a:srgbClr val="FF0000"/>
              </a:solidFill>
            </a:endParaRPr>
          </a:p>
          <a:p>
            <a:r>
              <a:rPr lang="en-US" sz="4700" b="1" i="1" dirty="0">
                <a:solidFill>
                  <a:srgbClr val="FF0000"/>
                </a:solidFill>
              </a:rPr>
              <a:t>Don’t Criticize those who have</a:t>
            </a:r>
            <a:r>
              <a:rPr lang="en-US" sz="4700" b="1" i="1" u="sng" dirty="0">
                <a:solidFill>
                  <a:srgbClr val="FF0000"/>
                </a:solidFill>
              </a:rPr>
              <a:t> VOLUNTEERED!!!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95F226-CCB3-4E95-B18E-3816A211B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41697" y="5518297"/>
            <a:ext cx="7708605" cy="1190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B638C6-7B8C-4888-8273-64AFA03DC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33214" y="153774"/>
            <a:ext cx="1743738" cy="2945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E57DD6-5B8C-4012-A08C-30131CA4308F}"/>
              </a:ext>
            </a:extLst>
          </p:cNvPr>
          <p:cNvSpPr txBox="1"/>
          <p:nvPr/>
        </p:nvSpPr>
        <p:spPr>
          <a:xfrm>
            <a:off x="3714750" y="5810250"/>
            <a:ext cx="4762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21462D9-151C-42E4-A1BA-2F0649FCB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9690" y="148857"/>
            <a:ext cx="2107879" cy="291577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3955F55-7A56-4F95-8443-8A36CD9B7BC4}"/>
              </a:ext>
            </a:extLst>
          </p:cNvPr>
          <p:cNvSpPr/>
          <p:nvPr/>
        </p:nvSpPr>
        <p:spPr>
          <a:xfrm>
            <a:off x="39691" y="3976577"/>
            <a:ext cx="2202006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You Criticize</a:t>
            </a:r>
            <a:endParaRPr lang="en-US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Someone Else For</a:t>
            </a:r>
            <a:endParaRPr lang="en-US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Mistakes</a:t>
            </a:r>
            <a:endParaRPr lang="en-US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Sure That </a:t>
            </a:r>
            <a:r>
              <a:rPr lang="en-US" b="1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You’re</a:t>
            </a:r>
            <a:endParaRPr lang="en-US" sz="1100" b="1" i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One of Them…</a:t>
            </a:r>
            <a:endParaRPr lang="en-US" sz="1100" b="1" i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342DB80-2A79-42FF-B3B9-096DE7760C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143670" y="3829050"/>
            <a:ext cx="1915200" cy="287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EAB0-2F3A-408C-A877-B211BC0AA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If You have any Questions? Please Do Not Hesitate to 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Call your Territory Mgr. 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   Or the Compliance Office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9CAA8-20C7-4522-9B2C-03FEE14B4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                                </a:t>
            </a:r>
            <a:r>
              <a:rPr lang="en-US" sz="3200" b="1">
                <a:solidFill>
                  <a:srgbClr val="FF0000"/>
                </a:solidFill>
              </a:rPr>
              <a:t>Phone 1-630-966-2207</a:t>
            </a:r>
            <a:endParaRPr lang="en-US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                       </a:t>
            </a:r>
            <a:r>
              <a:rPr lang="en-US" sz="32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micompliance@mooseunits.org</a:t>
            </a:r>
            <a:endParaRPr lang="en-US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2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3" descr="C:\Users\jdamasio\AppData\Local\Microsoft\Windows\INetCache\IE\S9CXYMSM\questions[1].jpg">
            <a:extLst>
              <a:ext uri="{FF2B5EF4-FFF2-40B4-BE49-F238E27FC236}">
                <a16:creationId xmlns:a16="http://schemas.microsoft.com/office/drawing/2014/main" id="{8E2BC74E-0440-4D9D-842F-FB49A3E5A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4216400"/>
            <a:ext cx="6553200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6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1317-F33D-4957-9BA4-B1547825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Thank You, Thank You, 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4574-EF75-4D39-B149-FB2813825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1"/>
            <a:ext cx="9601196" cy="3680443"/>
          </a:xfrm>
        </p:spPr>
        <p:txBody>
          <a:bodyPr/>
          <a:lstStyle/>
          <a:p>
            <a:pPr marL="0" indent="0">
              <a:buNone/>
            </a:pPr>
            <a:r>
              <a:rPr lang="en-US" sz="2800" b="1" i="1" dirty="0"/>
              <a:t>               </a:t>
            </a:r>
            <a:r>
              <a:rPr lang="en-US" sz="2800" b="1" i="1" u="sng" dirty="0"/>
              <a:t>For all you do for Our Children at </a:t>
            </a:r>
            <a:r>
              <a:rPr lang="en-US" sz="2800" b="1" i="1" u="sng" dirty="0" err="1"/>
              <a:t>Mooseheart</a:t>
            </a:r>
            <a:endParaRPr lang="en-US" sz="2800" b="1" i="1" u="sng" dirty="0"/>
          </a:p>
          <a:p>
            <a:pPr marL="0" indent="0">
              <a:buNone/>
            </a:pPr>
            <a:r>
              <a:rPr lang="en-US" sz="2800" b="1" i="1" dirty="0"/>
              <a:t>                                                   </a:t>
            </a:r>
            <a:r>
              <a:rPr lang="en-US" sz="2800" b="1" i="1" u="sng" dirty="0"/>
              <a:t>And </a:t>
            </a:r>
            <a:r>
              <a:rPr lang="en-US" sz="2800" b="1" i="1" dirty="0"/>
              <a:t>      </a:t>
            </a:r>
          </a:p>
          <a:p>
            <a:pPr marL="0" indent="0">
              <a:buNone/>
            </a:pPr>
            <a:r>
              <a:rPr lang="en-US" sz="2800" b="1" i="1" u="sng" dirty="0"/>
              <a:t>Our Seniors at Moosehaven as well as your local communities.</a:t>
            </a:r>
          </a:p>
        </p:txBody>
      </p:sp>
      <p:pic>
        <p:nvPicPr>
          <p:cNvPr id="4" name="Picture 3" descr="C:\Users\jdamasio\AppData\Local\Microsoft\Windows\INetCache\IE\VG9QH03K\stockvault-thanking-concept-labels-displaying-the-words-thank-you178135[1].jpg">
            <a:extLst>
              <a:ext uri="{FF2B5EF4-FFF2-40B4-BE49-F238E27FC236}">
                <a16:creationId xmlns:a16="http://schemas.microsoft.com/office/drawing/2014/main" id="{CE86B985-65D7-4245-A556-EC392407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94" y="4473830"/>
            <a:ext cx="6553200" cy="140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AA018-E876-4B9F-B5A5-B2BB4AAB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40" y="648586"/>
            <a:ext cx="10663514" cy="1637413"/>
          </a:xfrm>
        </p:spPr>
        <p:txBody>
          <a:bodyPr/>
          <a:lstStyle/>
          <a:p>
            <a:r>
              <a:rPr lang="en-US" b="1" i="1" u="sng" dirty="0"/>
              <a:t>Thank you for </a:t>
            </a:r>
            <a:r>
              <a:rPr lang="en-US" b="1" i="1" u="sng"/>
              <a:t>your attendance</a:t>
            </a:r>
            <a:endParaRPr lang="en-US" b="1" i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407B1-5EE4-4DCF-8ED0-0C462328C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653" y="2556932"/>
            <a:ext cx="10783040" cy="3652482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 to make a comment about this Workshop or suggest a topic for a future Workshop?</a:t>
            </a:r>
          </a:p>
          <a:p>
            <a:pPr marL="137160" indent="0" algn="ctr">
              <a:buNone/>
            </a:pPr>
            <a:r>
              <a:rPr lang="en-US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</a:t>
            </a:r>
          </a:p>
          <a:p>
            <a:pPr marL="137160" indent="0" algn="ctr">
              <a:buNone/>
            </a:pPr>
            <a:r>
              <a:rPr lang="en-US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Rios, Director of Membership</a:t>
            </a:r>
          </a:p>
          <a:p>
            <a:pPr marL="137160" indent="0" algn="ctr">
              <a:buNone/>
            </a:pPr>
            <a:r>
              <a:rPr lang="en-US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mrios@mooseintl.org</a:t>
            </a:r>
            <a:r>
              <a:rPr lang="en-US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37160" indent="0" algn="ctr">
              <a:buNone/>
            </a:pPr>
            <a:r>
              <a:rPr lang="en-US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again!</a:t>
            </a:r>
          </a:p>
          <a:p>
            <a:endParaRPr lang="en-US" dirty="0"/>
          </a:p>
        </p:txBody>
      </p:sp>
      <p:pic>
        <p:nvPicPr>
          <p:cNvPr id="5" name="Picture 4" descr="https://www.mooseintl.org/wp-content/uploads/2015/09/Mike-Rios.jpg">
            <a:extLst>
              <a:ext uri="{FF2B5EF4-FFF2-40B4-BE49-F238E27FC236}">
                <a16:creationId xmlns:a16="http://schemas.microsoft.com/office/drawing/2014/main" id="{B425499F-3A59-4204-A310-64580D09D2B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63" y="3296093"/>
            <a:ext cx="2626241" cy="275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20262-91A7-4D69-AF82-ACB68941F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0" y="648586"/>
            <a:ext cx="1513202" cy="1583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FB19CB-30F9-4616-89A7-E82FF155B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706" y="648586"/>
            <a:ext cx="1486641" cy="15834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44BA76-F0AF-4E16-A9C5-110D71D77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198" y="3157870"/>
            <a:ext cx="2851149" cy="30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51C74-763F-4D08-9139-E66E7AE1B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839972"/>
            <a:ext cx="6241816" cy="1020726"/>
          </a:xfrm>
        </p:spPr>
        <p:txBody>
          <a:bodyPr>
            <a:normAutofit/>
          </a:bodyPr>
          <a:lstStyle/>
          <a:p>
            <a:r>
              <a:rPr lang="en-US" sz="4400" b="1" i="1" u="sng" dirty="0"/>
              <a:t>Who is Responsible????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8A5AF-F2E6-48E3-9A3B-28DF4FE5F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3083442"/>
            <a:ext cx="5605131" cy="2583710"/>
          </a:xfrm>
        </p:spPr>
        <p:txBody>
          <a:bodyPr>
            <a:normAutofit lnSpcReduction="10000"/>
          </a:bodyPr>
          <a:lstStyle/>
          <a:p>
            <a:r>
              <a:rPr lang="en-US" sz="3200" b="1" i="1" dirty="0"/>
              <a:t>The Board of Officers </a:t>
            </a:r>
          </a:p>
          <a:p>
            <a:r>
              <a:rPr lang="en-US" sz="3200" b="1" i="1" dirty="0"/>
              <a:t>Committee Chairperson</a:t>
            </a:r>
          </a:p>
          <a:p>
            <a:r>
              <a:rPr lang="en-US" sz="3200" b="1" i="1" dirty="0"/>
              <a:t>Bartenders</a:t>
            </a:r>
          </a:p>
          <a:p>
            <a:r>
              <a:rPr lang="en-US" sz="3200" b="1" i="1" dirty="0"/>
              <a:t>The Membership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BD86F6-87BF-451A-8AE4-6437600FD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91916" y="2073350"/>
            <a:ext cx="3931795" cy="36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710D-B0E3-433E-8B95-D77FEA53C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i="1" u="sng" dirty="0"/>
              <a:t>Who is Responsible????</a:t>
            </a:r>
            <a:endParaRPr lang="en-U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E79D8-CEFC-4A4E-A66D-A37CB8F36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742200"/>
          </a:xfrm>
        </p:spPr>
        <p:txBody>
          <a:bodyPr>
            <a:noAutofit/>
          </a:bodyPr>
          <a:lstStyle/>
          <a:p>
            <a:r>
              <a:rPr lang="en-US" sz="4400" b="1" i="1" dirty="0"/>
              <a:t>The Board of Officers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189D9CE-9EDA-4816-93C0-3190016CAE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207" b="252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500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16E4A-750C-453A-89EE-1FE10E6E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712381"/>
            <a:ext cx="6241816" cy="850605"/>
          </a:xfrm>
        </p:spPr>
        <p:txBody>
          <a:bodyPr>
            <a:normAutofit/>
          </a:bodyPr>
          <a:lstStyle/>
          <a:p>
            <a:r>
              <a:rPr lang="en-US" sz="4400" b="1" i="1" u="sng" dirty="0"/>
              <a:t>Who is Responsible????</a:t>
            </a:r>
            <a:endParaRPr lang="en-US" sz="44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2D8A9D7-2F97-401E-886C-7D40BC0D47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61" r="176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6C862-7221-42AF-840E-3D8744AE5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1850065"/>
            <a:ext cx="6241816" cy="4197367"/>
          </a:xfrm>
        </p:spPr>
        <p:txBody>
          <a:bodyPr/>
          <a:lstStyle/>
          <a:p>
            <a:r>
              <a:rPr lang="en-US" sz="4400" b="1" i="1" dirty="0"/>
              <a:t>Committee Chairperson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E42176-06E4-4030-A08C-E49092A65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34632" y="2923953"/>
            <a:ext cx="5486400" cy="28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825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7C4B-50AD-4CF5-8EA4-1190E7A9C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1041400"/>
            <a:ext cx="6241816" cy="691707"/>
          </a:xfrm>
        </p:spPr>
        <p:txBody>
          <a:bodyPr>
            <a:noAutofit/>
          </a:bodyPr>
          <a:lstStyle/>
          <a:p>
            <a:r>
              <a:rPr lang="en-US" sz="4400" b="1" i="1" u="sng" dirty="0"/>
              <a:t>Who is Responsible????</a:t>
            </a:r>
            <a:endParaRPr lang="en-US" sz="44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45278DE-A426-4690-BCB9-F52C126121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238" r="33238"/>
          <a:stretch>
            <a:fillRect/>
          </a:stretch>
        </p:blipFill>
        <p:spPr>
          <a:xfrm>
            <a:off x="7718043" y="2083982"/>
            <a:ext cx="3349255" cy="312597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1372E-1905-46F7-A483-11FF47AD6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1881963"/>
            <a:ext cx="6241816" cy="4082902"/>
          </a:xfrm>
        </p:spPr>
        <p:txBody>
          <a:bodyPr>
            <a:normAutofit/>
          </a:bodyPr>
          <a:lstStyle/>
          <a:p>
            <a:r>
              <a:rPr lang="en-US" sz="6000" b="1" i="1" dirty="0"/>
              <a:t>Bartenders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85F957-7481-444E-B882-342155181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12357" y="2977117"/>
            <a:ext cx="5551968" cy="312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8243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C838-6563-4B5E-9E93-D698508E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744280"/>
            <a:ext cx="6241816" cy="754911"/>
          </a:xfrm>
        </p:spPr>
        <p:txBody>
          <a:bodyPr>
            <a:noAutofit/>
          </a:bodyPr>
          <a:lstStyle/>
          <a:p>
            <a:r>
              <a:rPr lang="en-US" sz="4400" b="1" i="1" u="sng" dirty="0"/>
              <a:t>Who is Responsible????</a:t>
            </a:r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F353F-BEAC-4E14-A230-EE91EC977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1924493"/>
            <a:ext cx="6241816" cy="3159739"/>
          </a:xfrm>
        </p:spPr>
        <p:txBody>
          <a:bodyPr/>
          <a:lstStyle/>
          <a:p>
            <a:r>
              <a:rPr lang="en-US" sz="4400" b="1" i="1" dirty="0"/>
              <a:t>The Membership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AAAAA0-9E7E-4807-A2E1-B37377E85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19200" y="2828260"/>
            <a:ext cx="6393712" cy="3121159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3F8E39E-F593-4272-8411-62F3C96117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7676" r="27676"/>
          <a:stretch>
            <a:fillRect/>
          </a:stretch>
        </p:blipFill>
        <p:spPr>
          <a:xfrm>
            <a:off x="7804299" y="1637414"/>
            <a:ext cx="3354240" cy="41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7F47-1791-4499-B9E8-DB9F615A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/>
              <a:t>Answer:  Everyone!!!!</a:t>
            </a:r>
            <a:endParaRPr lang="en-US" b="1" i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1345A-D5BD-442D-938A-3C0058359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6000" y="2285999"/>
            <a:ext cx="10160000" cy="358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7C54-7A9C-48A3-A63D-AF1A1F08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What can the Board of Officers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06CF8-A007-44A4-8261-8E43996E68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 Membership Incentives</a:t>
            </a:r>
          </a:p>
          <a:p>
            <a:r>
              <a:rPr lang="en-US" dirty="0"/>
              <a:t>Have a Retention plan to retain first year members.</a:t>
            </a:r>
          </a:p>
          <a:p>
            <a:r>
              <a:rPr lang="en-US" dirty="0"/>
              <a:t>Conduct regular orientations.</a:t>
            </a:r>
          </a:p>
          <a:p>
            <a:r>
              <a:rPr lang="en-US" dirty="0"/>
              <a:t>Lead by example…</a:t>
            </a:r>
          </a:p>
          <a:p>
            <a:r>
              <a:rPr lang="en-US" dirty="0"/>
              <a:t>Ask for help/volunteers…</a:t>
            </a:r>
          </a:p>
          <a:p>
            <a:r>
              <a:rPr lang="en-US" b="1" i="1" u="sng" dirty="0"/>
              <a:t>Thank the Volunteers…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9535183-0AFE-46A1-ABA3-068DC9729A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81725" y="2653932"/>
            <a:ext cx="4718050" cy="3123349"/>
          </a:xfrm>
        </p:spPr>
      </p:pic>
    </p:spTree>
    <p:extLst>
      <p:ext uri="{BB962C8B-B14F-4D97-AF65-F5344CB8AC3E}">
        <p14:creationId xmlns:p14="http://schemas.microsoft.com/office/powerpoint/2010/main" val="35237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2728</TotalTime>
  <Words>999</Words>
  <Application>Microsoft Office PowerPoint</Application>
  <PresentationFormat>Widescreen</PresentationFormat>
  <Paragraphs>147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Garamond</vt:lpstr>
      <vt:lpstr>Times New Roman</vt:lpstr>
      <vt:lpstr>Wingdings</vt:lpstr>
      <vt:lpstr>Organic</vt:lpstr>
      <vt:lpstr>Acrobat Document</vt:lpstr>
      <vt:lpstr>Welcome to the  How To Increase The Business</vt:lpstr>
      <vt:lpstr>A Guide to the Who, What, When, Where, and How.</vt:lpstr>
      <vt:lpstr>Who is Responsible????</vt:lpstr>
      <vt:lpstr>Who is Responsible????</vt:lpstr>
      <vt:lpstr>Who is Responsible????</vt:lpstr>
      <vt:lpstr>Who is Responsible????</vt:lpstr>
      <vt:lpstr>Who is Responsible????</vt:lpstr>
      <vt:lpstr>Answer:  Everyone!!!!</vt:lpstr>
      <vt:lpstr>What can the Board of Officers Do?</vt:lpstr>
      <vt:lpstr>Create Membership Incentives</vt:lpstr>
      <vt:lpstr>Have a Retention Plan to retain first year Members </vt:lpstr>
      <vt:lpstr>Conduct Regular Orientations. At least every other month…</vt:lpstr>
      <vt:lpstr>Lead By Example… </vt:lpstr>
      <vt:lpstr>Ask for help/volunteers… </vt:lpstr>
      <vt:lpstr>RECOGNIZE AND</vt:lpstr>
      <vt:lpstr>What can a Committee Chairman Do?</vt:lpstr>
      <vt:lpstr>Reach out to Members’ for Help </vt:lpstr>
      <vt:lpstr> 7 Steps For Planning a Successful event</vt:lpstr>
      <vt:lpstr>How can Your Bartenders Help Increase Revenue???</vt:lpstr>
      <vt:lpstr>How can Your Bartenders Help Increase Revenue???</vt:lpstr>
      <vt:lpstr>How can Your Bartenders Help Increase Revenue???</vt:lpstr>
      <vt:lpstr>How can Your Bartenders Help Increase Revenue???</vt:lpstr>
      <vt:lpstr>How can Your Bartenders Help Increase Revenue???</vt:lpstr>
      <vt:lpstr>How Can The Membership Help to Increase Lodge Revenue and Business</vt:lpstr>
      <vt:lpstr>How Can The Membership Help to Increase Lodge Revenue and Business</vt:lpstr>
      <vt:lpstr>If You have any Questions? Please Do Not Hesitate to  Call your Territory Mgr.     Or the Compliance Office</vt:lpstr>
      <vt:lpstr>Thank You, Thank You, Thank You</vt:lpstr>
      <vt:lpstr>Thank you for your attendance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Increase Business</dc:title>
  <dc:creator>John Damasio</dc:creator>
  <cp:lastModifiedBy>Gary Beck</cp:lastModifiedBy>
  <cp:revision>79</cp:revision>
  <dcterms:created xsi:type="dcterms:W3CDTF">2023-10-11T14:18:50Z</dcterms:created>
  <dcterms:modified xsi:type="dcterms:W3CDTF">2024-03-01T22:02:52Z</dcterms:modified>
</cp:coreProperties>
</file>