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4" r:id="rId3"/>
    <p:sldId id="265" r:id="rId4"/>
    <p:sldId id="266" r:id="rId5"/>
    <p:sldId id="261" r:id="rId6"/>
    <p:sldId id="271" r:id="rId7"/>
    <p:sldId id="284" r:id="rId8"/>
    <p:sldId id="282" r:id="rId9"/>
    <p:sldId id="262" r:id="rId10"/>
    <p:sldId id="280" r:id="rId11"/>
    <p:sldId id="259" r:id="rId12"/>
    <p:sldId id="258" r:id="rId13"/>
    <p:sldId id="269" r:id="rId14"/>
    <p:sldId id="256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 autoAdjust="0"/>
    <p:restoredTop sz="94624" autoAdjust="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4B12-6E51-4CF5-9DC4-9A8ECB505BDD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88D0-BD10-4FFF-93E0-0B66E9873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57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4B12-6E51-4CF5-9DC4-9A8ECB505BDD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88D0-BD10-4FFF-93E0-0B66E9873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08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4B12-6E51-4CF5-9DC4-9A8ECB505BDD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88D0-BD10-4FFF-93E0-0B66E9873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85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4B12-6E51-4CF5-9DC4-9A8ECB505BDD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88D0-BD10-4FFF-93E0-0B66E9873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58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4B12-6E51-4CF5-9DC4-9A8ECB505BDD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88D0-BD10-4FFF-93E0-0B66E9873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90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4B12-6E51-4CF5-9DC4-9A8ECB505BDD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88D0-BD10-4FFF-93E0-0B66E9873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4B12-6E51-4CF5-9DC4-9A8ECB505BDD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88D0-BD10-4FFF-93E0-0B66E9873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19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4B12-6E51-4CF5-9DC4-9A8ECB505BDD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88D0-BD10-4FFF-93E0-0B66E9873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56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4B12-6E51-4CF5-9DC4-9A8ECB505BDD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88D0-BD10-4FFF-93E0-0B66E9873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11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4B12-6E51-4CF5-9DC4-9A8ECB505BDD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88D0-BD10-4FFF-93E0-0B66E9873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59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4B12-6E51-4CF5-9DC4-9A8ECB505BDD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88D0-BD10-4FFF-93E0-0B66E9873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84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54B12-6E51-4CF5-9DC4-9A8ECB505BDD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D88D0-BD10-4FFF-93E0-0B66E9873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8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28800" y="1600200"/>
            <a:ext cx="8229600" cy="1477963"/>
          </a:xfrm>
        </p:spPr>
        <p:txBody>
          <a:bodyPr>
            <a:noAutofit/>
          </a:bodyPr>
          <a:lstStyle/>
          <a:p>
            <a:r>
              <a:rPr lang="en-US" sz="5200" b="1" dirty="0">
                <a:solidFill>
                  <a:schemeClr val="bg1"/>
                </a:solidFill>
              </a:rPr>
              <a:t>The Committee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203E169-A4D6-45C1-AB6C-6AD68A9E96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35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817865-C32B-4421-ABB5-FB311F817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784903" cy="688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6096000" cy="1143000"/>
          </a:xfrm>
          <a:noFill/>
        </p:spPr>
        <p:txBody>
          <a:bodyPr>
            <a:normAutofit/>
          </a:bodyPr>
          <a:lstStyle/>
          <a:p>
            <a:r>
              <a:rPr lang="en-US" sz="52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Where to hold the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315200" cy="4648200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</a:pPr>
            <a:r>
              <a:rPr lang="en-US" sz="2100" dirty="0">
                <a:solidFill>
                  <a:schemeClr val="bg1"/>
                </a:solidFill>
              </a:rPr>
              <a:t>Secure area within </a:t>
            </a:r>
            <a:r>
              <a:rPr lang="en-US" sz="2100" b="1" dirty="0">
                <a:solidFill>
                  <a:schemeClr val="bg1"/>
                </a:solidFill>
              </a:rPr>
              <a:t>the lodge</a:t>
            </a:r>
            <a:endParaRPr lang="en-US" sz="2100" dirty="0">
              <a:solidFill>
                <a:schemeClr val="bg1"/>
              </a:solidFill>
            </a:endParaRPr>
          </a:p>
          <a:p>
            <a:pPr lvl="1">
              <a:spcBef>
                <a:spcPts val="200"/>
              </a:spcBef>
            </a:pPr>
            <a:r>
              <a:rPr lang="en-US" sz="2100" dirty="0">
                <a:solidFill>
                  <a:schemeClr val="bg1"/>
                </a:solidFill>
              </a:rPr>
              <a:t>No lodge property, paraphernalia, or</a:t>
            </a:r>
          </a:p>
          <a:p>
            <a:pPr marL="457200" lvl="1" indent="0">
              <a:spcBef>
                <a:spcPts val="200"/>
              </a:spcBef>
              <a:buNone/>
            </a:pPr>
            <a:r>
              <a:rPr lang="en-US" sz="2100" dirty="0">
                <a:solidFill>
                  <a:schemeClr val="bg1"/>
                </a:solidFill>
              </a:rPr>
              <a:t>     documents should leave the lodge</a:t>
            </a:r>
          </a:p>
          <a:p>
            <a:pPr>
              <a:spcBef>
                <a:spcPts val="200"/>
              </a:spcBef>
            </a:pPr>
            <a:r>
              <a:rPr lang="en-US" sz="2100" dirty="0">
                <a:solidFill>
                  <a:schemeClr val="bg1"/>
                </a:solidFill>
              </a:rPr>
              <a:t>Don’t leave files unattended</a:t>
            </a:r>
          </a:p>
          <a:p>
            <a:pPr lvl="1">
              <a:spcBef>
                <a:spcPts val="200"/>
              </a:spcBef>
            </a:pPr>
            <a:r>
              <a:rPr lang="en-US" sz="2100" dirty="0">
                <a:solidFill>
                  <a:schemeClr val="bg1"/>
                </a:solidFill>
              </a:rPr>
              <a:t>At least two persons shall remain with items to be reviewed at all times</a:t>
            </a:r>
          </a:p>
          <a:p>
            <a:pPr>
              <a:spcBef>
                <a:spcPts val="200"/>
              </a:spcBef>
            </a:pPr>
            <a:r>
              <a:rPr lang="en-US" sz="2100" dirty="0">
                <a:solidFill>
                  <a:schemeClr val="bg1"/>
                </a:solidFill>
              </a:rPr>
              <a:t>Do not share information beyond Committee members</a:t>
            </a:r>
          </a:p>
          <a:p>
            <a:pPr lvl="1">
              <a:spcBef>
                <a:spcPts val="200"/>
              </a:spcBef>
            </a:pPr>
            <a:r>
              <a:rPr lang="en-US" sz="2100" dirty="0">
                <a:solidFill>
                  <a:schemeClr val="bg1"/>
                </a:solidFill>
              </a:rPr>
              <a:t>A report shall be given monthly by the Committee Chairman in the General Membership meeting</a:t>
            </a:r>
          </a:p>
          <a:p>
            <a:pPr>
              <a:spcBef>
                <a:spcPts val="200"/>
              </a:spcBef>
            </a:pPr>
            <a:r>
              <a:rPr lang="en-US" sz="2100" dirty="0">
                <a:solidFill>
                  <a:schemeClr val="bg1"/>
                </a:solidFill>
              </a:rPr>
              <a:t>Allow sufficient time for review</a:t>
            </a:r>
          </a:p>
          <a:p>
            <a:pPr lvl="1">
              <a:spcBef>
                <a:spcPts val="200"/>
              </a:spcBef>
            </a:pPr>
            <a:r>
              <a:rPr lang="en-US" sz="2100" dirty="0">
                <a:solidFill>
                  <a:schemeClr val="bg1"/>
                </a:solidFill>
              </a:rPr>
              <a:t>Quarterly and Annual reviews may require more time</a:t>
            </a:r>
          </a:p>
          <a:p>
            <a:pPr>
              <a:spcBef>
                <a:spcPts val="200"/>
              </a:spcBef>
            </a:pPr>
            <a:r>
              <a:rPr lang="en-US" sz="2100" dirty="0">
                <a:solidFill>
                  <a:schemeClr val="bg1"/>
                </a:solidFill>
              </a:rPr>
              <a:t>Upon completion all items shall be returned to the Administrator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10673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62BC08-9265-4436-975A-C37A868F2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122"/>
            <a:ext cx="10744200" cy="68861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762000"/>
            <a:ext cx="6629400" cy="1143000"/>
          </a:xfrm>
          <a:noFill/>
        </p:spPr>
        <p:txBody>
          <a:bodyPr>
            <a:normAutofit/>
          </a:bodyPr>
          <a:lstStyle/>
          <a:p>
            <a:r>
              <a:rPr lang="en-US" sz="52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When to conduct reviews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73914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Monthly reviews should be scheduled as soon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     as the monthly bank reconciliations are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     complete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Reconciliations must be completed by the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    15</a:t>
            </a:r>
            <a:r>
              <a:rPr lang="en-US" sz="2400" baseline="30000" dirty="0">
                <a:solidFill>
                  <a:schemeClr val="bg1"/>
                </a:solidFill>
              </a:rPr>
              <a:t>th</a:t>
            </a:r>
            <a:r>
              <a:rPr lang="en-US" sz="2400" dirty="0">
                <a:solidFill>
                  <a:schemeClr val="bg1"/>
                </a:solidFill>
              </a:rPr>
              <a:t> of every month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Financial Review Committee Report to be read at the 2</a:t>
            </a:r>
            <a:r>
              <a:rPr lang="en-US" sz="2400" baseline="30000" dirty="0">
                <a:solidFill>
                  <a:schemeClr val="bg1"/>
                </a:solidFill>
              </a:rPr>
              <a:t>nd</a:t>
            </a:r>
            <a:r>
              <a:rPr lang="en-US" sz="2400" dirty="0">
                <a:solidFill>
                  <a:schemeClr val="bg1"/>
                </a:solidFill>
              </a:rPr>
              <a:t> meeting of each month</a:t>
            </a:r>
          </a:p>
          <a:p>
            <a:r>
              <a:rPr lang="en-US" sz="2400" dirty="0">
                <a:solidFill>
                  <a:schemeClr val="bg1"/>
                </a:solidFill>
              </a:rPr>
              <a:t>Chairman shall contact the Administrator to verify timing</a:t>
            </a:r>
          </a:p>
          <a:p>
            <a:r>
              <a:rPr lang="en-US" sz="2400" dirty="0">
                <a:solidFill>
                  <a:schemeClr val="bg1"/>
                </a:solidFill>
              </a:rPr>
              <a:t>Administrator shall have all requested items available for committee</a:t>
            </a:r>
          </a:p>
          <a:p>
            <a:r>
              <a:rPr lang="en-US" sz="2400" dirty="0">
                <a:solidFill>
                  <a:schemeClr val="bg1"/>
                </a:solidFill>
              </a:rPr>
              <a:t>Administrator should be available for questions</a:t>
            </a:r>
          </a:p>
          <a:p>
            <a:r>
              <a:rPr lang="en-US" sz="2400" dirty="0">
                <a:solidFill>
                  <a:schemeClr val="bg1"/>
                </a:solidFill>
              </a:rPr>
              <a:t>Two out of three committee members shall be present for review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68515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A4B779-1BD0-4CE0-963A-14B51B5F5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657" y="10886"/>
            <a:ext cx="10774017" cy="688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371" y="1295400"/>
            <a:ext cx="5715000" cy="1143000"/>
          </a:xfrm>
          <a:noFill/>
        </p:spPr>
        <p:txBody>
          <a:bodyPr>
            <a:noAutofit/>
          </a:bodyPr>
          <a:lstStyle/>
          <a:p>
            <a:pPr algn="l"/>
            <a:r>
              <a:rPr lang="en-US" sz="46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Who is the</a:t>
            </a:r>
            <a:br>
              <a:rPr lang="en-US" sz="5200" b="1" dirty="0">
                <a:solidFill>
                  <a:schemeClr val="bg1"/>
                </a:solidFill>
                <a:latin typeface="Bahnschrift Condensed" panose="020B0502040204020203" pitchFamily="34" charset="0"/>
              </a:rPr>
            </a:br>
            <a:r>
              <a:rPr lang="en-US" sz="46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Financial Review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895600"/>
            <a:ext cx="7467600" cy="3740712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By virtue of elected office the Chaplain is on the Financial Review Committee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President appoints a Committee Chairman and a second committee member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Preferred Committee members should have some business, accounting, or financial knowledge/background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Other Elected Officers do not serve on this committee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611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3158C05-BC17-4DFC-B710-291138D7ED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56" r="-8486"/>
          <a:stretch/>
        </p:blipFill>
        <p:spPr>
          <a:xfrm>
            <a:off x="-58784" y="-65314"/>
            <a:ext cx="10040983" cy="6934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819400"/>
            <a:ext cx="6400800" cy="243839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7200" i="1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800" b="1" dirty="0"/>
              <a:t>Questions &amp;</a:t>
            </a:r>
          </a:p>
          <a:p>
            <a:pPr marL="0" indent="0" algn="ctr">
              <a:buNone/>
            </a:pPr>
            <a:r>
              <a:rPr lang="en-US" sz="4800" b="1" dirty="0"/>
              <a:t>Things to Remember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840904-5BC2-40BA-B453-E0A316A495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19" t="8222" r="4982" b="50889"/>
          <a:stretch/>
        </p:blipFill>
        <p:spPr>
          <a:xfrm>
            <a:off x="3307080" y="795053"/>
            <a:ext cx="2529840" cy="264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67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06C12A-D3A1-4400-A7FC-30F8E7A8D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771" y="0"/>
            <a:ext cx="10744200" cy="701725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27244" y="1358311"/>
            <a:ext cx="5335671" cy="639762"/>
          </a:xfrm>
        </p:spPr>
        <p:txBody>
          <a:bodyPr>
            <a:noAutofit/>
          </a:bodyPr>
          <a:lstStyle/>
          <a:p>
            <a:r>
              <a:rPr lang="en-US" sz="5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Real FRS Findings…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7244" y="2323337"/>
            <a:ext cx="8055262" cy="472439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600" dirty="0">
                <a:solidFill>
                  <a:schemeClr val="bg1"/>
                </a:solidFill>
              </a:rPr>
              <a:t>Payroll taxes weren’t paid - owe back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>
                <a:solidFill>
                  <a:schemeClr val="bg1"/>
                </a:solidFill>
              </a:rPr>
              <a:t>     taxes, owe penalties and fines </a:t>
            </a:r>
          </a:p>
          <a:p>
            <a:pPr>
              <a:spcBef>
                <a:spcPts val="0"/>
              </a:spcBef>
            </a:pPr>
            <a:r>
              <a:rPr lang="en-US" sz="2600" dirty="0">
                <a:solidFill>
                  <a:schemeClr val="bg1"/>
                </a:solidFill>
              </a:rPr>
              <a:t>Didn’t pay real estate taxes – the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>
                <a:solidFill>
                  <a:schemeClr val="bg1"/>
                </a:solidFill>
              </a:rPr>
              <a:t>     Government is selling the Lodge</a:t>
            </a:r>
          </a:p>
          <a:p>
            <a:pPr>
              <a:spcBef>
                <a:spcPts val="0"/>
              </a:spcBef>
            </a:pPr>
            <a:r>
              <a:rPr lang="en-US" sz="2600" dirty="0">
                <a:solidFill>
                  <a:schemeClr val="bg1"/>
                </a:solidFill>
              </a:rPr>
              <a:t>Didn’t pay liquor tax or renew licenses - no longer eligible to have liquor licenses</a:t>
            </a:r>
          </a:p>
          <a:p>
            <a:pPr>
              <a:spcBef>
                <a:spcPts val="0"/>
              </a:spcBef>
            </a:pPr>
            <a:r>
              <a:rPr lang="en-US" sz="2600" dirty="0">
                <a:solidFill>
                  <a:schemeClr val="bg1"/>
                </a:solidFill>
              </a:rPr>
              <a:t>Thought you had money but you don’t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805543" y="5451846"/>
            <a:ext cx="7532914" cy="125538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7F18AF-CA54-44E5-82CF-D89352B14A56}"/>
              </a:ext>
            </a:extLst>
          </p:cNvPr>
          <p:cNvSpPr txBox="1"/>
          <p:nvPr/>
        </p:nvSpPr>
        <p:spPr>
          <a:xfrm>
            <a:off x="0" y="5574482"/>
            <a:ext cx="7696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Board of Officers Reply to all of above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u="sng" dirty="0">
                <a:solidFill>
                  <a:schemeClr val="bg1"/>
                </a:solidFill>
              </a:rPr>
              <a:t>“We didn’t know...”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679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33A82D-FBC5-4649-A684-CEA464629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21771"/>
            <a:ext cx="10809514" cy="6883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10091"/>
            <a:ext cx="8229600" cy="1143000"/>
          </a:xfrm>
          <a:noFill/>
        </p:spPr>
        <p:txBody>
          <a:bodyPr>
            <a:noAutofit/>
          </a:bodyPr>
          <a:lstStyle/>
          <a:p>
            <a:pPr algn="l"/>
            <a:r>
              <a:rPr lang="en-US" sz="52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And Now You Know…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99380"/>
            <a:ext cx="7696200" cy="4525963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chemeClr val="bg1"/>
                </a:solidFill>
              </a:rPr>
              <a:t>A Reminder to the Board of Officers </a:t>
            </a:r>
          </a:p>
          <a:p>
            <a:pPr lvl="1"/>
            <a:r>
              <a:rPr lang="en-US" sz="2600" dirty="0">
                <a:solidFill>
                  <a:schemeClr val="bg1"/>
                </a:solidFill>
              </a:rPr>
              <a:t>When the IRS says the “Lodge” owes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chemeClr val="bg1"/>
                </a:solidFill>
              </a:rPr>
              <a:t>    taxes, fines, and penalties, and the “Lodge”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chemeClr val="bg1"/>
                </a:solidFill>
              </a:rPr>
              <a:t>    doesn’t have any money, </a:t>
            </a:r>
            <a:r>
              <a:rPr lang="en-US" sz="2600" u="sng" dirty="0">
                <a:solidFill>
                  <a:schemeClr val="bg1"/>
                </a:solidFill>
              </a:rPr>
              <a:t>the Board of Officers’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chemeClr val="bg1"/>
                </a:solidFill>
              </a:rPr>
              <a:t>    </a:t>
            </a:r>
            <a:r>
              <a:rPr lang="en-US" sz="2600" u="sng" dirty="0">
                <a:solidFill>
                  <a:schemeClr val="bg1"/>
                </a:solidFill>
              </a:rPr>
              <a:t>personal finances are next on their list</a:t>
            </a:r>
          </a:p>
          <a:p>
            <a:pPr lvl="1"/>
            <a:r>
              <a:rPr lang="en-US" sz="2600" dirty="0">
                <a:solidFill>
                  <a:schemeClr val="bg1"/>
                </a:solidFill>
              </a:rPr>
              <a:t>So, Brother or Sister President, do you still have the excuse that “No one will do it”, or do you find just TWO members willing to help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chemeClr val="bg1"/>
                </a:solidFill>
              </a:rPr>
              <a:t>   the lodge?	</a:t>
            </a:r>
          </a:p>
        </p:txBody>
      </p:sp>
    </p:spTree>
    <p:extLst>
      <p:ext uri="{BB962C8B-B14F-4D97-AF65-F5344CB8AC3E}">
        <p14:creationId xmlns:p14="http://schemas.microsoft.com/office/powerpoint/2010/main" val="953913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E7B02B-BE0F-4056-8A6B-E9FC7B512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32" y="12032"/>
            <a:ext cx="10744200" cy="6864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52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Reference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7"/>
            <a:ext cx="8229600" cy="3535363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General Laws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Officers’ &amp; Committeemen’s Handbook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Financial Review Committee Handbook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bg1"/>
                </a:solidFill>
              </a:rPr>
              <a:t>Financial Review Committee Monthly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bg1"/>
                </a:solidFill>
              </a:rPr>
              <a:t>    and Semi-Annual Forms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Financial Review Committee Checklist</a:t>
            </a:r>
          </a:p>
          <a:p>
            <a:pPr>
              <a:spcAft>
                <a:spcPts val="600"/>
              </a:spcAft>
            </a:pPr>
            <a:r>
              <a:rPr lang="en-US" sz="2800">
                <a:solidFill>
                  <a:schemeClr val="bg1"/>
                </a:solidFill>
              </a:rPr>
              <a:t>https://www.mooseintl.org/moose-training/forms-and-documents/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endParaRPr lang="en-US" sz="2800" dirty="0">
              <a:solidFill>
                <a:schemeClr val="bg1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272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7477E6-2E9D-46AF-9861-71B8504A05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00" r="-14000"/>
          <a:stretch/>
        </p:blipFill>
        <p:spPr>
          <a:xfrm>
            <a:off x="-152400" y="0"/>
            <a:ext cx="10972800" cy="701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1" y="922338"/>
            <a:ext cx="8229600" cy="1143000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52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Why it is important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1" y="1596231"/>
            <a:ext cx="7467600" cy="525780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b="1" dirty="0"/>
              <a:t>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To comply with IRS regulations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Protect Not for Profit Status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To protect the assets of the lodge and lodge officers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Lodge Officers can be held financially accountable for lodge indebtedness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Identify misappropriation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To ensure the General Laws are being followed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05334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7C1232D-DF26-41E7-A906-FEEC23A48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77350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00200" y="742723"/>
            <a:ext cx="8229600" cy="1143000"/>
          </a:xfrm>
          <a:noFill/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Why we have 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1585"/>
            <a:ext cx="7239000" cy="4525963"/>
          </a:xfrm>
        </p:spPr>
        <p:txBody>
          <a:bodyPr>
            <a:normAutofit lnSpcReduction="10000"/>
          </a:bodyPr>
          <a:lstStyle/>
          <a:p>
            <a:r>
              <a:rPr lang="en-US" sz="2200" dirty="0">
                <a:solidFill>
                  <a:schemeClr val="bg1"/>
                </a:solidFill>
                <a:cs typeface="Arial" panose="020B0604020202020204" pitchFamily="34" charset="0"/>
              </a:rPr>
              <a:t>Help Identify</a:t>
            </a:r>
          </a:p>
          <a:p>
            <a:pPr lvl="1"/>
            <a:r>
              <a:rPr lang="en-US" sz="2200" dirty="0">
                <a:solidFill>
                  <a:schemeClr val="bg1"/>
                </a:solidFill>
                <a:cs typeface="Arial" panose="020B0604020202020204" pitchFamily="34" charset="0"/>
              </a:rPr>
              <a:t>990 Tax Form Not Filed on Time</a:t>
            </a:r>
          </a:p>
          <a:p>
            <a:pPr lvl="2"/>
            <a:r>
              <a:rPr lang="en-US" sz="2200" dirty="0">
                <a:solidFill>
                  <a:schemeClr val="bg1"/>
                </a:solidFill>
                <a:cs typeface="Arial" panose="020B0604020202020204" pitchFamily="34" charset="0"/>
              </a:rPr>
              <a:t>$20 per day fine, EVERY day; loss</a:t>
            </a:r>
          </a:p>
          <a:p>
            <a:pPr marL="914400" lvl="2" indent="0">
              <a:buNone/>
            </a:pPr>
            <a:r>
              <a:rPr lang="en-US" sz="2200" dirty="0">
                <a:solidFill>
                  <a:schemeClr val="bg1"/>
                </a:solidFill>
                <a:cs typeface="Arial" panose="020B0604020202020204" pitchFamily="34" charset="0"/>
              </a:rPr>
              <a:t>   of not-for-profit status after 3 years;</a:t>
            </a:r>
          </a:p>
          <a:p>
            <a:pPr marL="914400" lvl="2" indent="0">
              <a:buNone/>
            </a:pPr>
            <a:r>
              <a:rPr lang="en-US" sz="2200" dirty="0">
                <a:solidFill>
                  <a:schemeClr val="bg1"/>
                </a:solidFill>
                <a:cs typeface="Arial" panose="020B0604020202020204" pitchFamily="34" charset="0"/>
              </a:rPr>
              <a:t>   liable for tax on ALL INCOME</a:t>
            </a:r>
          </a:p>
          <a:p>
            <a:pPr lvl="1"/>
            <a:r>
              <a:rPr lang="en-US" sz="2200" dirty="0">
                <a:solidFill>
                  <a:schemeClr val="bg1"/>
                </a:solidFill>
                <a:cs typeface="Arial" panose="020B0604020202020204" pitchFamily="34" charset="0"/>
              </a:rPr>
              <a:t>Property Tax Not Paid</a:t>
            </a:r>
          </a:p>
          <a:p>
            <a:pPr lvl="2"/>
            <a:r>
              <a:rPr lang="en-US" sz="2200" dirty="0">
                <a:solidFill>
                  <a:schemeClr val="bg1"/>
                </a:solidFill>
                <a:cs typeface="Arial" panose="020B0604020202020204" pitchFamily="34" charset="0"/>
              </a:rPr>
              <a:t>Sheriff’s Sale of Property</a:t>
            </a:r>
          </a:p>
          <a:p>
            <a:pPr lvl="1"/>
            <a:r>
              <a:rPr lang="en-US" sz="2200" dirty="0">
                <a:solidFill>
                  <a:schemeClr val="bg1"/>
                </a:solidFill>
                <a:cs typeface="Arial" panose="020B0604020202020204" pitchFamily="34" charset="0"/>
              </a:rPr>
              <a:t>Employee Taxes not Paid</a:t>
            </a:r>
          </a:p>
          <a:p>
            <a:pPr lvl="2"/>
            <a:r>
              <a:rPr lang="en-US" sz="2200" dirty="0">
                <a:solidFill>
                  <a:schemeClr val="bg1"/>
                </a:solidFill>
                <a:cs typeface="Arial" panose="020B0604020202020204" pitchFamily="34" charset="0"/>
              </a:rPr>
              <a:t>Huge IRS fines and penalties</a:t>
            </a:r>
          </a:p>
          <a:p>
            <a:pPr lvl="1"/>
            <a:r>
              <a:rPr lang="en-US" sz="2200" dirty="0">
                <a:solidFill>
                  <a:schemeClr val="bg1"/>
                </a:solidFill>
                <a:cs typeface="Arial" panose="020B0604020202020204" pitchFamily="34" charset="0"/>
              </a:rPr>
              <a:t>Sales Taxes not Paid</a:t>
            </a:r>
          </a:p>
          <a:p>
            <a:pPr lvl="2"/>
            <a:r>
              <a:rPr lang="en-US" sz="2200" dirty="0">
                <a:solidFill>
                  <a:schemeClr val="bg1"/>
                </a:solidFill>
                <a:cs typeface="Arial" panose="020B0604020202020204" pitchFamily="34" charset="0"/>
              </a:rPr>
              <a:t>Loss of Liquor or Food Service License</a:t>
            </a:r>
          </a:p>
          <a:p>
            <a:pPr lvl="2"/>
            <a:r>
              <a:rPr lang="en-US" sz="2200" dirty="0">
                <a:solidFill>
                  <a:schemeClr val="bg1"/>
                </a:solidFill>
                <a:cs typeface="Arial" panose="020B0604020202020204" pitchFamily="34" charset="0"/>
              </a:rPr>
              <a:t>Levy or huge penalties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205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ED48C6-B00B-4AEB-888C-7F9EE0D907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2" r="12140"/>
          <a:stretch/>
        </p:blipFill>
        <p:spPr>
          <a:xfrm>
            <a:off x="0" y="15658"/>
            <a:ext cx="9426879" cy="701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7239000" cy="1143000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What happens when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399" y="2209799"/>
            <a:ext cx="7772400" cy="4408715"/>
          </a:xfrm>
        </p:spPr>
        <p:txBody>
          <a:bodyPr>
            <a:normAutofit fontScale="85000" lnSpcReduction="20000"/>
          </a:bodyPr>
          <a:lstStyle/>
          <a:p>
            <a:pPr lvl="1">
              <a:spcBef>
                <a:spcPts val="548"/>
              </a:spcBef>
            </a:pPr>
            <a:r>
              <a:rPr lang="en-US" sz="2600" dirty="0">
                <a:solidFill>
                  <a:schemeClr val="bg1"/>
                </a:solidFill>
                <a:cs typeface="Arial" panose="020B0604020202020204" pitchFamily="34" charset="0"/>
              </a:rPr>
              <a:t>Property Insurances lapses and damage occurs</a:t>
            </a:r>
          </a:p>
          <a:p>
            <a:pPr lvl="2">
              <a:spcBef>
                <a:spcPts val="548"/>
              </a:spcBef>
            </a:pPr>
            <a:r>
              <a:rPr lang="en-US" sz="2600" dirty="0">
                <a:solidFill>
                  <a:schemeClr val="bg1"/>
                </a:solidFill>
                <a:cs typeface="Arial" panose="020B0604020202020204" pitchFamily="34" charset="0"/>
              </a:rPr>
              <a:t>Loss of building, business, and liability</a:t>
            </a:r>
          </a:p>
          <a:p>
            <a:pPr marL="914400" lvl="2" indent="0">
              <a:spcBef>
                <a:spcPts val="548"/>
              </a:spcBef>
              <a:buNone/>
            </a:pPr>
            <a:r>
              <a:rPr lang="en-US" sz="2600" dirty="0">
                <a:solidFill>
                  <a:schemeClr val="bg1"/>
                </a:solidFill>
                <a:cs typeface="Arial" panose="020B0604020202020204" pitchFamily="34" charset="0"/>
              </a:rPr>
              <a:t>    for injuries</a:t>
            </a:r>
          </a:p>
          <a:p>
            <a:pPr lvl="1">
              <a:spcBef>
                <a:spcPts val="548"/>
              </a:spcBef>
            </a:pPr>
            <a:r>
              <a:rPr lang="en-US" sz="2600" dirty="0">
                <a:solidFill>
                  <a:schemeClr val="bg1"/>
                </a:solidFill>
                <a:cs typeface="Arial" panose="020B0604020202020204" pitchFamily="34" charset="0"/>
              </a:rPr>
              <a:t>Worker’s Compensation Insurance lapses</a:t>
            </a:r>
          </a:p>
          <a:p>
            <a:pPr lvl="2">
              <a:spcBef>
                <a:spcPts val="548"/>
              </a:spcBef>
            </a:pPr>
            <a:r>
              <a:rPr lang="en-US" sz="2600" dirty="0">
                <a:solidFill>
                  <a:schemeClr val="bg1"/>
                </a:solidFill>
                <a:cs typeface="Arial" panose="020B0604020202020204" pitchFamily="34" charset="0"/>
              </a:rPr>
              <a:t>Law suit for injuries</a:t>
            </a:r>
          </a:p>
          <a:p>
            <a:pPr lvl="2">
              <a:spcBef>
                <a:spcPts val="548"/>
              </a:spcBef>
            </a:pPr>
            <a:r>
              <a:rPr lang="en-US" sz="2600" dirty="0">
                <a:solidFill>
                  <a:schemeClr val="bg1"/>
                </a:solidFill>
                <a:cs typeface="Arial" panose="020B0604020202020204" pitchFamily="34" charset="0"/>
              </a:rPr>
              <a:t>Loss of business and operating licenses</a:t>
            </a:r>
          </a:p>
          <a:p>
            <a:pPr lvl="1">
              <a:spcBef>
                <a:spcPts val="548"/>
              </a:spcBef>
            </a:pPr>
            <a:r>
              <a:rPr lang="en-US" sz="2600" dirty="0">
                <a:solidFill>
                  <a:schemeClr val="bg1"/>
                </a:solidFill>
                <a:cs typeface="Arial" panose="020B0604020202020204" pitchFamily="34" charset="0"/>
              </a:rPr>
              <a:t>Surety/Fidelity Bond lapses and there is theft by employees/officers</a:t>
            </a:r>
          </a:p>
          <a:p>
            <a:pPr lvl="2">
              <a:spcBef>
                <a:spcPts val="548"/>
              </a:spcBef>
            </a:pPr>
            <a:r>
              <a:rPr lang="en-US" sz="2600" dirty="0">
                <a:solidFill>
                  <a:schemeClr val="bg1"/>
                </a:solidFill>
                <a:cs typeface="Arial" panose="020B0604020202020204" pitchFamily="34" charset="0"/>
              </a:rPr>
              <a:t>Assets disappear for good</a:t>
            </a:r>
          </a:p>
          <a:p>
            <a:pPr lvl="2">
              <a:spcBef>
                <a:spcPts val="548"/>
              </a:spcBef>
            </a:pPr>
            <a:endParaRPr lang="en-US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spcBef>
                <a:spcPts val="528"/>
              </a:spcBef>
              <a:buNone/>
            </a:pPr>
            <a:r>
              <a:rPr lang="en-US" sz="3800" b="1" dirty="0">
                <a:solidFill>
                  <a:schemeClr val="bg1"/>
                </a:solidFill>
                <a:cs typeface="Arial" panose="020B0604020202020204" pitchFamily="34" charset="0"/>
              </a:rPr>
              <a:t>These are only SOME</a:t>
            </a:r>
          </a:p>
          <a:p>
            <a:pPr marL="0" indent="0" algn="ctr">
              <a:spcBef>
                <a:spcPts val="528"/>
              </a:spcBef>
              <a:buNone/>
            </a:pPr>
            <a:r>
              <a:rPr lang="en-US" sz="3800" b="1" dirty="0">
                <a:solidFill>
                  <a:schemeClr val="bg1"/>
                </a:solidFill>
                <a:cs typeface="Arial" panose="020B0604020202020204" pitchFamily="34" charset="0"/>
              </a:rPr>
              <a:t>of the possible repercussions!</a:t>
            </a:r>
          </a:p>
        </p:txBody>
      </p:sp>
    </p:spTree>
    <p:extLst>
      <p:ext uri="{BB962C8B-B14F-4D97-AF65-F5344CB8AC3E}">
        <p14:creationId xmlns:p14="http://schemas.microsoft.com/office/powerpoint/2010/main" val="3303913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59CB7E-937A-4B4F-8A89-11DD55378F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892"/>
          <a:stretch/>
        </p:blipFill>
        <p:spPr>
          <a:xfrm>
            <a:off x="0" y="0"/>
            <a:ext cx="9144000" cy="68643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2514600"/>
            <a:ext cx="8001000" cy="34591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What is a financial review: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Independent and systematic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   examination of:</a:t>
            </a:r>
          </a:p>
          <a:p>
            <a:pPr lvl="2"/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Financial Records</a:t>
            </a:r>
          </a:p>
          <a:p>
            <a:pPr lvl="2"/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Receipts</a:t>
            </a:r>
          </a:p>
          <a:p>
            <a:pPr lvl="2"/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Non-financial records</a:t>
            </a:r>
          </a:p>
          <a:p>
            <a:pPr lvl="2"/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Other Lodge document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249F95-E776-4E2E-A8E2-FC3856F671CD}"/>
              </a:ext>
            </a:extLst>
          </p:cNvPr>
          <p:cNvSpPr txBox="1"/>
          <p:nvPr/>
        </p:nvSpPr>
        <p:spPr>
          <a:xfrm>
            <a:off x="-2819400" y="1447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What is it?</a:t>
            </a:r>
          </a:p>
        </p:txBody>
      </p:sp>
    </p:spTree>
    <p:extLst>
      <p:ext uri="{BB962C8B-B14F-4D97-AF65-F5344CB8AC3E}">
        <p14:creationId xmlns:p14="http://schemas.microsoft.com/office/powerpoint/2010/main" val="1184358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680188-577A-4D27-9901-6FE52021D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62" y="-23936"/>
            <a:ext cx="10744200" cy="68819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38200" y="740229"/>
            <a:ext cx="8229600" cy="1143000"/>
          </a:xfrm>
          <a:noFill/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What you will need monthly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83229"/>
            <a:ext cx="7239000" cy="527957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Income documents: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Weekly envelopes and matching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   deposit slips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Pull Tab tracking sheets &amp; inventory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Video Gaming records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Receipt Books</a:t>
            </a:r>
          </a:p>
          <a:p>
            <a:pPr lvl="2"/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Committee Funds</a:t>
            </a:r>
          </a:p>
          <a:p>
            <a:pPr lvl="3"/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Committee Members are not bonded</a:t>
            </a:r>
          </a:p>
          <a:p>
            <a:pPr lvl="2"/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Endowment, Membership Dues, Applications, Transfers, Hall Rental, Donations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062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EB3D607-568D-4343-8313-0D2EFDCB6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150"/>
            <a:ext cx="10744200" cy="6862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9C8C92-43BA-49B8-9E52-F55ADBB9E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90600" y="988525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What you will need monthly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454E8-B107-4C0D-B22A-8F9AA725B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332037"/>
            <a:ext cx="8425543" cy="4525963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Expenditures: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Beer, liquor, wine, food, invoices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Vendor invoices, paid and unpaid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Other bills</a:t>
            </a:r>
          </a:p>
          <a:p>
            <a:pPr marL="1257300" lvl="2" indent="-342900"/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Mortgage/Rent</a:t>
            </a:r>
          </a:p>
          <a:p>
            <a:pPr marL="1257300" lvl="2" indent="-342900"/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Utilities</a:t>
            </a:r>
          </a:p>
          <a:p>
            <a:pPr marL="1257300" lvl="2" indent="-342900"/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Repairs</a:t>
            </a:r>
          </a:p>
          <a:p>
            <a:pPr marL="1257300" lvl="2" indent="-342900"/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Insurance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C71B13-7582-4FAD-9D2E-8BB787DB0C5E}"/>
              </a:ext>
            </a:extLst>
          </p:cNvPr>
          <p:cNvSpPr/>
          <p:nvPr/>
        </p:nvSpPr>
        <p:spPr>
          <a:xfrm>
            <a:off x="3124200" y="4101639"/>
            <a:ext cx="51816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spcBef>
                <a:spcPts val="576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Charitable donations</a:t>
            </a:r>
          </a:p>
          <a:p>
            <a:pPr marL="1257300" lvl="2" indent="-342900">
              <a:spcBef>
                <a:spcPts val="576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Credit Card Bill</a:t>
            </a:r>
          </a:p>
          <a:p>
            <a:pPr marL="1257300" lvl="2" indent="-342900">
              <a:spcBef>
                <a:spcPts val="576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The list goes on………</a:t>
            </a:r>
          </a:p>
        </p:txBody>
      </p:sp>
    </p:spTree>
    <p:extLst>
      <p:ext uri="{BB962C8B-B14F-4D97-AF65-F5344CB8AC3E}">
        <p14:creationId xmlns:p14="http://schemas.microsoft.com/office/powerpoint/2010/main" val="3782779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590AD9-272F-46B4-AD65-4BDD1AF5C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75"/>
            <a:ext cx="10765971" cy="68643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1F34D-9090-4355-AB7D-836B670C7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2400" y="2188029"/>
            <a:ext cx="7848600" cy="4648200"/>
          </a:xfrm>
        </p:spPr>
        <p:txBody>
          <a:bodyPr>
            <a:normAutofit lnSpcReduction="10000"/>
          </a:bodyPr>
          <a:lstStyle/>
          <a:p>
            <a:pPr lvl="1">
              <a:spcBef>
                <a:spcPts val="200"/>
              </a:spcBef>
            </a:pPr>
            <a:r>
              <a:rPr lang="en-US" sz="2200" dirty="0">
                <a:solidFill>
                  <a:schemeClr val="bg1"/>
                </a:solidFill>
              </a:rPr>
              <a:t>Bank Statements and reconciliation summaries</a:t>
            </a:r>
          </a:p>
          <a:p>
            <a:pPr marL="457200" lvl="1" indent="0">
              <a:spcBef>
                <a:spcPts val="200"/>
              </a:spcBef>
              <a:buNone/>
            </a:pPr>
            <a:r>
              <a:rPr lang="en-US" sz="2200" dirty="0">
                <a:solidFill>
                  <a:schemeClr val="bg1"/>
                </a:solidFill>
              </a:rPr>
              <a:t>     for all accounts including checking, savings, </a:t>
            </a:r>
          </a:p>
          <a:p>
            <a:pPr marL="457200" lvl="1" indent="0">
              <a:spcBef>
                <a:spcPts val="200"/>
              </a:spcBef>
              <a:buNone/>
            </a:pPr>
            <a:r>
              <a:rPr lang="en-US" sz="2200" dirty="0">
                <a:solidFill>
                  <a:schemeClr val="bg1"/>
                </a:solidFill>
              </a:rPr>
              <a:t>     investments</a:t>
            </a:r>
          </a:p>
          <a:p>
            <a:pPr lvl="1">
              <a:spcBef>
                <a:spcPts val="200"/>
              </a:spcBef>
            </a:pPr>
            <a:r>
              <a:rPr lang="en-US" sz="2200" dirty="0">
                <a:solidFill>
                  <a:schemeClr val="bg1"/>
                </a:solidFill>
              </a:rPr>
              <a:t>Last month’s Balance Sheet and Profit &amp; Loss Detail</a:t>
            </a:r>
          </a:p>
          <a:p>
            <a:pPr lvl="1">
              <a:spcBef>
                <a:spcPts val="200"/>
              </a:spcBef>
            </a:pPr>
            <a:r>
              <a:rPr lang="en-US" sz="2200" dirty="0">
                <a:solidFill>
                  <a:schemeClr val="bg1"/>
                </a:solidFill>
              </a:rPr>
              <a:t>Meeting minutes – Board of Officer &amp; General Membership</a:t>
            </a:r>
          </a:p>
          <a:p>
            <a:pPr lvl="2">
              <a:spcBef>
                <a:spcPts val="200"/>
              </a:spcBef>
            </a:pPr>
            <a:r>
              <a:rPr lang="en-US" sz="2200" dirty="0">
                <a:solidFill>
                  <a:schemeClr val="bg1"/>
                </a:solidFill>
              </a:rPr>
              <a:t>Signed by President &amp; Administrator</a:t>
            </a:r>
          </a:p>
          <a:p>
            <a:pPr lvl="2">
              <a:spcBef>
                <a:spcPts val="200"/>
              </a:spcBef>
            </a:pPr>
            <a:r>
              <a:rPr lang="en-US" sz="2200" dirty="0">
                <a:solidFill>
                  <a:schemeClr val="bg1"/>
                </a:solidFill>
              </a:rPr>
              <a:t>Applicant and Sponsor Information</a:t>
            </a:r>
          </a:p>
          <a:p>
            <a:pPr lvl="2">
              <a:spcBef>
                <a:spcPts val="200"/>
              </a:spcBef>
            </a:pPr>
            <a:r>
              <a:rPr lang="en-US" sz="2200" dirty="0">
                <a:solidFill>
                  <a:schemeClr val="bg1"/>
                </a:solidFill>
              </a:rPr>
              <a:t>Bills Paid to include check number and amount</a:t>
            </a:r>
          </a:p>
          <a:p>
            <a:pPr lvl="1">
              <a:spcBef>
                <a:spcPts val="200"/>
              </a:spcBef>
            </a:pPr>
            <a:r>
              <a:rPr lang="en-US" sz="2200" dirty="0">
                <a:solidFill>
                  <a:schemeClr val="bg1"/>
                </a:solidFill>
              </a:rPr>
              <a:t>Membership/LCL records</a:t>
            </a:r>
          </a:p>
          <a:p>
            <a:pPr lvl="1">
              <a:spcBef>
                <a:spcPts val="200"/>
              </a:spcBef>
            </a:pPr>
            <a:r>
              <a:rPr lang="en-US" sz="2200" dirty="0">
                <a:solidFill>
                  <a:schemeClr val="bg1"/>
                </a:solidFill>
              </a:rPr>
              <a:t>Employee Records, I-9, W-4, W-2s</a:t>
            </a:r>
          </a:p>
          <a:p>
            <a:pPr lvl="1">
              <a:spcBef>
                <a:spcPts val="200"/>
              </a:spcBef>
            </a:pPr>
            <a:r>
              <a:rPr lang="en-US" sz="2200" dirty="0">
                <a:solidFill>
                  <a:schemeClr val="bg1"/>
                </a:solidFill>
              </a:rPr>
              <a:t>940/941 – Federal Payroll Tax</a:t>
            </a:r>
          </a:p>
          <a:p>
            <a:pPr lvl="1">
              <a:spcBef>
                <a:spcPts val="200"/>
              </a:spcBef>
            </a:pPr>
            <a:r>
              <a:rPr lang="en-US" sz="2200" dirty="0">
                <a:solidFill>
                  <a:schemeClr val="bg1"/>
                </a:solidFill>
              </a:rPr>
              <a:t>State Payroll Tax Documents</a:t>
            </a:r>
          </a:p>
          <a:p>
            <a:pPr lvl="1">
              <a:spcBef>
                <a:spcPts val="200"/>
              </a:spcBef>
            </a:pPr>
            <a:r>
              <a:rPr lang="en-US" sz="2200" dirty="0">
                <a:solidFill>
                  <a:schemeClr val="bg1"/>
                </a:solidFill>
              </a:rPr>
              <a:t>Sales Tax Filings</a:t>
            </a:r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E558EE-02CB-4FE3-988A-5BBBD1069FC1}"/>
              </a:ext>
            </a:extLst>
          </p:cNvPr>
          <p:cNvSpPr/>
          <p:nvPr/>
        </p:nvSpPr>
        <p:spPr>
          <a:xfrm>
            <a:off x="381000" y="1143000"/>
            <a:ext cx="53511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What you will need monthly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51944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67B9487-E104-49E0-A86F-E25A7D630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42"/>
            <a:ext cx="10744200" cy="6864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4400" y="838200"/>
            <a:ext cx="8229600" cy="1143000"/>
          </a:xfrm>
          <a:noFill/>
        </p:spPr>
        <p:txBody>
          <a:bodyPr>
            <a:normAutofit/>
          </a:bodyPr>
          <a:lstStyle/>
          <a:p>
            <a:r>
              <a:rPr lang="en-US" sz="52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Examined less frequently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0297"/>
            <a:ext cx="8229600" cy="4692433"/>
          </a:xfrm>
        </p:spPr>
        <p:txBody>
          <a:bodyPr>
            <a:normAutofit fontScale="62500" lnSpcReduction="20000"/>
          </a:bodyPr>
          <a:lstStyle/>
          <a:p>
            <a:r>
              <a:rPr lang="en-US" sz="3500" b="1" dirty="0">
                <a:solidFill>
                  <a:schemeClr val="bg1"/>
                </a:solidFill>
              </a:rPr>
              <a:t>Annually</a:t>
            </a:r>
          </a:p>
          <a:p>
            <a:pPr lvl="1"/>
            <a:r>
              <a:rPr lang="en-US" sz="3500" dirty="0">
                <a:solidFill>
                  <a:schemeClr val="bg1"/>
                </a:solidFill>
              </a:rPr>
              <a:t>990’s with all required schedules</a:t>
            </a:r>
          </a:p>
          <a:p>
            <a:pPr lvl="1"/>
            <a:r>
              <a:rPr lang="en-US" sz="3500" dirty="0">
                <a:solidFill>
                  <a:schemeClr val="bg1"/>
                </a:solidFill>
              </a:rPr>
              <a:t>Permits and Licenses</a:t>
            </a:r>
          </a:p>
          <a:p>
            <a:pPr lvl="1"/>
            <a:r>
              <a:rPr lang="en-US" sz="3500" dirty="0">
                <a:solidFill>
                  <a:schemeClr val="bg1"/>
                </a:solidFill>
              </a:rPr>
              <a:t>State Incorporation Status</a:t>
            </a:r>
          </a:p>
          <a:p>
            <a:pPr lvl="1"/>
            <a:r>
              <a:rPr lang="en-US" sz="3500" dirty="0">
                <a:solidFill>
                  <a:schemeClr val="bg1"/>
                </a:solidFill>
              </a:rPr>
              <a:t>Updated Bank Signature Cards</a:t>
            </a:r>
          </a:p>
          <a:p>
            <a:r>
              <a:rPr lang="en-US" sz="3500" b="1" dirty="0">
                <a:solidFill>
                  <a:schemeClr val="bg1"/>
                </a:solidFill>
              </a:rPr>
              <a:t>Semi-Annually</a:t>
            </a:r>
          </a:p>
          <a:p>
            <a:pPr lvl="1"/>
            <a:r>
              <a:rPr lang="en-US" sz="3500" dirty="0">
                <a:solidFill>
                  <a:schemeClr val="bg1"/>
                </a:solidFill>
              </a:rPr>
              <a:t>Insurances</a:t>
            </a:r>
          </a:p>
          <a:p>
            <a:pPr lvl="2"/>
            <a:r>
              <a:rPr lang="en-US" sz="3500" dirty="0">
                <a:solidFill>
                  <a:schemeClr val="bg1"/>
                </a:solidFill>
              </a:rPr>
              <a:t>Fidelity Bond</a:t>
            </a:r>
          </a:p>
          <a:p>
            <a:pPr lvl="2"/>
            <a:r>
              <a:rPr lang="en-US" sz="3500" dirty="0">
                <a:solidFill>
                  <a:schemeClr val="bg1"/>
                </a:solidFill>
              </a:rPr>
              <a:t>Building &amp; Property</a:t>
            </a:r>
          </a:p>
          <a:p>
            <a:pPr lvl="2"/>
            <a:r>
              <a:rPr lang="en-US" sz="3500" dirty="0">
                <a:solidFill>
                  <a:schemeClr val="bg1"/>
                </a:solidFill>
              </a:rPr>
              <a:t>Workers Compensation</a:t>
            </a:r>
          </a:p>
          <a:p>
            <a:r>
              <a:rPr lang="en-US" sz="3500" b="1" dirty="0">
                <a:solidFill>
                  <a:schemeClr val="bg1"/>
                </a:solidFill>
              </a:rPr>
              <a:t>Quarterly</a:t>
            </a:r>
          </a:p>
          <a:p>
            <a:pPr lvl="1"/>
            <a:r>
              <a:rPr lang="en-US" sz="3500" dirty="0">
                <a:solidFill>
                  <a:schemeClr val="bg1"/>
                </a:solidFill>
              </a:rPr>
              <a:t>Moose International A/R</a:t>
            </a:r>
          </a:p>
          <a:p>
            <a:pPr lvl="1"/>
            <a:r>
              <a:rPr lang="en-US" sz="3500" dirty="0">
                <a:solidFill>
                  <a:schemeClr val="bg1"/>
                </a:solidFill>
              </a:rPr>
              <a:t>Association Per Capita</a:t>
            </a:r>
          </a:p>
          <a:p>
            <a:endParaRPr lang="en-US" sz="31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6C44EC-1668-48BB-8671-D9C92A54C84F}"/>
              </a:ext>
            </a:extLst>
          </p:cNvPr>
          <p:cNvSpPr txBox="1"/>
          <p:nvPr/>
        </p:nvSpPr>
        <p:spPr>
          <a:xfrm>
            <a:off x="3429000" y="4419600"/>
            <a:ext cx="5029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Hall Rental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Other required at</a:t>
            </a:r>
          </a:p>
          <a:p>
            <a:pPr lvl="2"/>
            <a:r>
              <a:rPr lang="en-US" sz="2200" dirty="0">
                <a:solidFill>
                  <a:schemeClr val="bg1"/>
                </a:solidFill>
              </a:rPr>
              <a:t>      State &amp; Local Filings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</a:endParaRPr>
          </a:p>
          <a:p>
            <a:pPr lvl="2"/>
            <a:r>
              <a:rPr lang="en-US" sz="2200" dirty="0">
                <a:solidFill>
                  <a:schemeClr val="bg1"/>
                </a:solidFill>
              </a:rPr>
              <a:t>-    1099’s &amp; W-2G’s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974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6753</TotalTime>
  <Words>836</Words>
  <Application>Microsoft Office PowerPoint</Application>
  <PresentationFormat>On-screen Show (4:3)</PresentationFormat>
  <Paragraphs>152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Bahnschrift Condensed</vt:lpstr>
      <vt:lpstr>Calibri</vt:lpstr>
      <vt:lpstr>Office Theme</vt:lpstr>
      <vt:lpstr>The Committee</vt:lpstr>
      <vt:lpstr>Why it is important</vt:lpstr>
      <vt:lpstr>Why we have one</vt:lpstr>
      <vt:lpstr>What happens when</vt:lpstr>
      <vt:lpstr>PowerPoint Presentation</vt:lpstr>
      <vt:lpstr>What you will need monthly</vt:lpstr>
      <vt:lpstr>What you will need monthly</vt:lpstr>
      <vt:lpstr>PowerPoint Presentation</vt:lpstr>
      <vt:lpstr>Examined less frequently</vt:lpstr>
      <vt:lpstr>Where to hold the review</vt:lpstr>
      <vt:lpstr>When to conduct reviews</vt:lpstr>
      <vt:lpstr>Who is the Financial Review Committee</vt:lpstr>
      <vt:lpstr>PowerPoint Presentation</vt:lpstr>
      <vt:lpstr>PowerPoint Presentation</vt:lpstr>
      <vt:lpstr>And Now You Know…</vt:lpstr>
      <vt:lpstr>Reference Materials</vt:lpstr>
    </vt:vector>
  </TitlesOfParts>
  <Company>Moose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Review Committee</dc:title>
  <dc:creator>Glenn Neil</dc:creator>
  <cp:lastModifiedBy>Gary Beck</cp:lastModifiedBy>
  <cp:revision>92</cp:revision>
  <dcterms:created xsi:type="dcterms:W3CDTF">2022-01-27T17:45:43Z</dcterms:created>
  <dcterms:modified xsi:type="dcterms:W3CDTF">2024-03-05T21:13:21Z</dcterms:modified>
</cp:coreProperties>
</file>